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754" y="1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42EB1C-C4EB-4447-89EC-77CB2FD4C7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6A4FC01-CDF6-410A-AF63-E825F4B454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41CD30C-4663-4FBC-9EF8-6A8E65BE0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1EBBB-1D75-4091-B1BD-D9225B991314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FC46346-BD5F-4D49-A065-4F6F92FD4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618EEC5-2E39-4185-AA70-AF3211434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1373C-86F7-4831-BB0A-94521DFF7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005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92BB50-AA4F-4B8F-8BB7-CF4F53CBB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E9F914D-8F70-47BD-A237-0DD09764F1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C02520D-C4DB-486A-BAE5-71C0454B9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1EBBB-1D75-4091-B1BD-D9225B991314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5C3E41B-AD64-4D95-95DE-792E4A672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3826EFF-C456-4591-86D2-504E18758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1373C-86F7-4831-BB0A-94521DFF7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768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D7D9B7E-0E70-460E-9370-01EA9DE2E6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3B65EE9-B344-4993-918E-CCB0C9D240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BE3EE70-D2E8-4C50-B35B-828A53B87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1EBBB-1D75-4091-B1BD-D9225B991314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95BD740-8604-4436-9FDC-F1013DCE6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9D8771C-24A9-4C56-9281-914FB9497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1373C-86F7-4831-BB0A-94521DFF7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702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09023E-C8AA-47B8-B9B2-9E5631644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4A9E5D-973A-4936-99EC-A4B9979506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7C29787-EC55-4D9D-A403-CE39C1E6E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1EBBB-1D75-4091-B1BD-D9225B991314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B7655FF-5597-4592-B82C-241114783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4291ED1-06E1-4C73-851C-3A0370216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1373C-86F7-4831-BB0A-94521DFF7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45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7F62B0-5EAF-463C-ADB4-4331863D53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FB20F49-D51D-4C8B-A625-DA7DE554F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B5957BE-E8D7-451B-97BB-AA5C63C07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1EBBB-1D75-4091-B1BD-D9225B991314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601400B-0CEF-4920-95EF-05615F906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541C014-9C9D-4192-B634-05DAD88FF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1373C-86F7-4831-BB0A-94521DFF7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763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B41FC6-4C2C-4159-84BD-32C92DAC4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D5B0C0F-0472-451D-9898-4659568578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7FC766F-ECBD-460B-BB6E-43036C3C0E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37AED7A-B6E7-4752-B69E-CC3D5EC50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1EBBB-1D75-4091-B1BD-D9225B991314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C1D1D0F-7124-427F-A60E-2A3211328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57F7034-91C8-4A0A-A96D-608CAB3A2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1373C-86F7-4831-BB0A-94521DFF7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317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AD683D-2FEC-4C76-B5A8-448583F31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FFF22BD-C453-4ACE-9555-FA9F733E97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C949E95-025E-45DE-805A-BA948FD593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3685F1F-E0D4-499E-A0AB-9BBAA67165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FC389F9-FD1A-47A9-9858-1563C97F22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26528D5-E47C-4475-BFC5-80807D96F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1EBBB-1D75-4091-B1BD-D9225B991314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476194A-EF87-4EF2-A95A-5D03D2C6A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8282C4B-4070-420A-9DF0-E2A84C5C3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1373C-86F7-4831-BB0A-94521DFF7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780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767900-4CC9-47C4-9237-E4BB2C935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3222486-44EE-4193-87FF-2A6F173CA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1EBBB-1D75-4091-B1BD-D9225B991314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AC66B82-B218-45C3-AC88-B021D7F92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ED9779C-02B6-41D5-8333-D448F64E2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1373C-86F7-4831-BB0A-94521DFF7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904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69B6A90-69EC-4EF0-877E-FB8B805A3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1EBBB-1D75-4091-B1BD-D9225B991314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EC483B5-55B5-4FAA-9208-6FC99C76A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B6951C5-9C59-4354-AE0E-F7874D4EE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1373C-86F7-4831-BB0A-94521DFF7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333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F50F04-E95D-41FC-AEC9-1AF0BBF0A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A72BEE0-BCA2-4298-A7E8-736E947035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A2C39CC-53AE-4BF8-9AD2-468CA68852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68CEA35-A8FF-4E25-9129-A9777490C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1EBBB-1D75-4091-B1BD-D9225B991314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3D71378-3B4F-495B-9DE3-84898B261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7B8608D-713D-4F6C-A77E-24A19B8F9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1373C-86F7-4831-BB0A-94521DFF7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198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52279E-031A-47EA-934B-ACD00FF15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40DCB88-DCF0-426E-B285-9E679C3A01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1EC911A-2C0D-4AE3-BFD3-D27B761533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92D0FBD-A56C-4A57-9666-56903FF41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1EBBB-1D75-4091-B1BD-D9225B991314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61093A4-1C85-4B00-81CF-F54CEF5DF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3BE9492-BED2-4155-9F76-3EA84F151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1373C-86F7-4831-BB0A-94521DFF7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478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5440A6-7ED9-4888-B51A-11053733F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E4CAB4C-645B-40F6-9AA4-DC69D84063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498EBD3-FA6F-4B4A-A154-C8E0D5FBA8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1EBBB-1D75-4091-B1BD-D9225B991314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051FB2F-AD6F-41C7-AA79-893171AA82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88D71C0-05ED-492E-B276-36F3557F28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1373C-86F7-4831-BB0A-94521DFF7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244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624E8D-3159-46DD-AB2C-817BA03BAAB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Векторно-координатный</a:t>
            </a:r>
            <a:br>
              <a:rPr lang="ru-RU" dirty="0"/>
            </a:br>
            <a:r>
              <a:rPr lang="ru-RU" dirty="0"/>
              <a:t>метод </a:t>
            </a:r>
            <a:endParaRPr lang="en-US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677541E-190D-446A-91B9-55293D09A36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48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048855-7042-411C-BC20-8928DCE18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Геометрические векторы</a:t>
            </a:r>
            <a:endParaRPr lang="en-US" dirty="0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C5081F0D-CFAE-4A9F-B557-20DDAAC879A6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748" y="1690688"/>
            <a:ext cx="6928540" cy="59087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7D7FC63-4EF0-4423-BA26-B3EED11C0FC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482" y="2747747"/>
            <a:ext cx="8673483" cy="59087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729A77D-963F-4A54-B14B-2A83677B26C8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3033" y="3675786"/>
            <a:ext cx="5438998" cy="613011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6A10F02-9DBA-4863-943C-56A5F8F2A3D7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3033" y="4633692"/>
            <a:ext cx="5527802" cy="7017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A5EF8382-615D-4B17-AAD1-3F75A0245C27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0839" y="5566301"/>
            <a:ext cx="3279468" cy="5592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20522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F9EAEA-D6F9-49E7-BD0C-30EF42069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125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Задачи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11FA92FC-7DFC-49B5-9A65-1D2B8853F2C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144375"/>
                <a:ext cx="10515600" cy="4351338"/>
              </a:xfrm>
            </p:spPr>
            <p:txBody>
              <a:bodyPr>
                <a:normAutofit fontScale="92500" lnSpcReduction="20000"/>
              </a:bodyPr>
              <a:lstStyle/>
              <a:p>
                <a:pPr marL="514350" indent="-514350">
                  <a:buAutoNum type="arabicPeriod"/>
                </a:pPr>
                <a:r>
                  <a:rPr lang="ru-RU" dirty="0"/>
                  <a:t>Даны точки А(1;2;3) и В(3;5;9). Найти координаты вектора   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/>
                        </m:ctrlPr>
                      </m:accPr>
                      <m:e>
                        <m:r>
                          <a:rPr lang="en-US" i="1"/>
                          <m:t>𝐴𝐵</m:t>
                        </m:r>
                      </m:e>
                    </m:acc>
                  </m:oMath>
                </a14:m>
                <a:r>
                  <a:rPr lang="ru-RU" dirty="0"/>
                  <a:t>  и  его длину .</a:t>
                </a:r>
              </a:p>
              <a:p>
                <a:pPr marL="514350" indent="-514350">
                  <a:buAutoNum type="arabicPeriod"/>
                </a:pPr>
                <a:r>
                  <a:rPr lang="ru-RU" dirty="0"/>
                  <a:t>Даны векторы  </a:t>
                </a:r>
                <a:r>
                  <a:rPr lang="ru-RU" b="1" i="1" dirty="0"/>
                  <a:t>а</a:t>
                </a:r>
                <a:r>
                  <a:rPr lang="ru-RU" dirty="0"/>
                  <a:t> = (-2; 3; 5) и </a:t>
                </a:r>
                <a:r>
                  <a:rPr lang="en-US" b="1" i="1" dirty="0"/>
                  <a:t>b</a:t>
                </a:r>
                <a:r>
                  <a:rPr lang="ru-RU" dirty="0"/>
                  <a:t> = (4; -1; 7). Найти координаты вектора 3</a:t>
                </a:r>
                <a:r>
                  <a:rPr lang="ru-RU" b="1" i="1" dirty="0"/>
                  <a:t>а</a:t>
                </a:r>
                <a:r>
                  <a:rPr lang="ru-RU" dirty="0"/>
                  <a:t> – 2</a:t>
                </a:r>
                <a:r>
                  <a:rPr lang="en-US" b="1" i="1" dirty="0"/>
                  <a:t>b</a:t>
                </a:r>
                <a:endParaRPr lang="ru-RU" dirty="0"/>
              </a:p>
              <a:p>
                <a:pPr marL="514350" indent="-514350">
                  <a:buAutoNum type="arabicPeriod"/>
                </a:pPr>
                <a:r>
                  <a:rPr lang="ru-RU" dirty="0"/>
                  <a:t>В параллелограмме  ОАСВ даны векторы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/>
                        </m:ctrlPr>
                      </m:accPr>
                      <m:e>
                        <m:r>
                          <a:rPr lang="en-US" i="1"/>
                          <m:t>𝑂𝐴</m:t>
                        </m:r>
                      </m:e>
                    </m:acc>
                    <m:r>
                      <a:rPr lang="ru-RU" i="1"/>
                      <m:t>=</m:t>
                    </m:r>
                    <m:acc>
                      <m:accPr>
                        <m:chr m:val="⃗"/>
                        <m:ctrlPr>
                          <a:rPr lang="en-US" i="1"/>
                        </m:ctrlPr>
                      </m:accPr>
                      <m:e>
                        <m:r>
                          <a:rPr lang="ru-RU" i="1"/>
                          <m:t>𝑎</m:t>
                        </m:r>
                      </m:e>
                    </m:acc>
                  </m:oMath>
                </a14:m>
                <a:r>
                  <a:rPr lang="ru-RU" dirty="0"/>
                  <a:t>  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/>
                        </m:ctrlPr>
                      </m:accPr>
                      <m:e>
                        <m:r>
                          <a:rPr lang="en-US" i="1"/>
                          <m:t>𝑂𝐵</m:t>
                        </m:r>
                      </m:e>
                    </m:acc>
                    <m:r>
                      <a:rPr lang="ru-RU" i="1"/>
                      <m:t>=</m:t>
                    </m:r>
                    <m:acc>
                      <m:accPr>
                        <m:chr m:val="⃗"/>
                        <m:ctrlPr>
                          <a:rPr lang="en-US" i="1"/>
                        </m:ctrlPr>
                      </m:accPr>
                      <m:e>
                        <m:r>
                          <a:rPr lang="ru-RU" i="1"/>
                          <m:t>𝑏</m:t>
                        </m:r>
                      </m:e>
                    </m:acc>
                  </m:oMath>
                </a14:m>
                <a:r>
                  <a:rPr lang="ru-RU" dirty="0"/>
                  <a:t>. Найти  векторы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/>
                        </m:ctrlPr>
                      </m:accPr>
                      <m:e>
                        <m:r>
                          <a:rPr lang="en-US" i="1"/>
                          <m:t>𝑀𝑂</m:t>
                        </m:r>
                      </m:e>
                    </m:acc>
                  </m:oMath>
                </a14:m>
                <a:r>
                  <a:rPr lang="ru-RU" dirty="0"/>
                  <a:t> 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/>
                        </m:ctrlPr>
                      </m:accPr>
                      <m:e>
                        <m:r>
                          <a:rPr lang="en-US" i="1"/>
                          <m:t>𝑀𝐴</m:t>
                        </m:r>
                      </m:e>
                    </m:acc>
                  </m:oMath>
                </a14:m>
                <a:r>
                  <a:rPr lang="en-US" dirty="0"/>
                  <a:t> </a:t>
                </a:r>
                <a:r>
                  <a:rPr lang="ru-RU" dirty="0"/>
                  <a:t> 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/>
                        </m:ctrlPr>
                      </m:accPr>
                      <m:e>
                        <m:r>
                          <a:rPr lang="en-US" i="1"/>
                          <m:t>𝑀𝐵</m:t>
                        </m:r>
                      </m:e>
                    </m:acc>
                  </m:oMath>
                </a14:m>
                <a:r>
                  <a:rPr lang="en-US" dirty="0"/>
                  <a:t> </a:t>
                </a:r>
                <a:r>
                  <a:rPr lang="ru-RU" dirty="0"/>
                  <a:t> 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/>
                        </m:ctrlPr>
                      </m:accPr>
                      <m:e>
                        <m:r>
                          <a:rPr lang="en-US" i="1"/>
                          <m:t>𝑀𝐶</m:t>
                        </m:r>
                      </m:e>
                    </m:acc>
                  </m:oMath>
                </a14:m>
                <a:r>
                  <a:rPr lang="ru-RU" dirty="0"/>
                  <a:t>,   где М – точка пересечения диагоналей.</a:t>
                </a:r>
              </a:p>
              <a:p>
                <a:pPr marL="514350" indent="-514350">
                  <a:buAutoNum type="arabicPeriod"/>
                </a:pPr>
                <a:r>
                  <a:rPr lang="ru-RU" dirty="0"/>
                  <a:t>В тетраэдре  ОАВС даны векторы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/>
                        </m:ctrlPr>
                      </m:accPr>
                      <m:e>
                        <m:r>
                          <a:rPr lang="en-US" i="1"/>
                          <m:t>𝑂𝐴</m:t>
                        </m:r>
                      </m:e>
                    </m:acc>
                    <m:r>
                      <a:rPr lang="ru-RU" i="1"/>
                      <m:t>=</m:t>
                    </m:r>
                    <m:acc>
                      <m:accPr>
                        <m:chr m:val="⃗"/>
                        <m:ctrlPr>
                          <a:rPr lang="en-US" i="1"/>
                        </m:ctrlPr>
                      </m:accPr>
                      <m:e>
                        <m:r>
                          <a:rPr lang="ru-RU" i="1"/>
                          <m:t>𝑎</m:t>
                        </m:r>
                      </m:e>
                    </m:acc>
                  </m:oMath>
                </a14:m>
                <a:r>
                  <a:rPr lang="ru-RU" dirty="0"/>
                  <a:t>  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/>
                        </m:ctrlPr>
                      </m:accPr>
                      <m:e>
                        <m:r>
                          <a:rPr lang="en-US" i="1"/>
                          <m:t>𝑂𝐵</m:t>
                        </m:r>
                      </m:e>
                    </m:acc>
                    <m:r>
                      <a:rPr lang="ru-RU" i="1"/>
                      <m:t>=</m:t>
                    </m:r>
                    <m:acc>
                      <m:accPr>
                        <m:chr m:val="⃗"/>
                        <m:ctrlPr>
                          <a:rPr lang="en-US" i="1"/>
                        </m:ctrlPr>
                      </m:accPr>
                      <m:e>
                        <m:r>
                          <a:rPr lang="ru-RU" i="1"/>
                          <m:t>𝑏</m:t>
                        </m:r>
                      </m:e>
                    </m:acc>
                  </m:oMath>
                </a14:m>
                <a:r>
                  <a:rPr lang="ru-RU" dirty="0"/>
                  <a:t>,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/>
                        </m:ctrlPr>
                      </m:accPr>
                      <m:e>
                        <m:r>
                          <a:rPr lang="en-US" i="1"/>
                          <m:t>𝑂𝐶</m:t>
                        </m:r>
                      </m:e>
                    </m:acc>
                    <m:r>
                      <a:rPr lang="ru-RU" i="1"/>
                      <m:t>=</m:t>
                    </m:r>
                    <m:acc>
                      <m:accPr>
                        <m:chr m:val="⃗"/>
                        <m:ctrlPr>
                          <a:rPr lang="en-US" i="1"/>
                        </m:ctrlPr>
                      </m:accPr>
                      <m:e>
                        <m:r>
                          <a:rPr lang="ru-RU" i="1"/>
                          <m:t>𝑐</m:t>
                        </m:r>
                      </m:e>
                    </m:acc>
                  </m:oMath>
                </a14:m>
                <a:r>
                  <a:rPr lang="ru-RU" dirty="0"/>
                  <a:t> .  Выразить через них вектор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/>
                        </m:ctrlPr>
                      </m:accPr>
                      <m:e>
                        <m:r>
                          <a:rPr lang="en-US" i="1"/>
                          <m:t>𝑂𝐹</m:t>
                        </m:r>
                      </m:e>
                    </m:acc>
                  </m:oMath>
                </a14:m>
                <a:r>
                  <a:rPr lang="ru-RU" dirty="0"/>
                  <a:t>, где </a:t>
                </a:r>
                <a:r>
                  <a:rPr lang="en-US" dirty="0"/>
                  <a:t>F</a:t>
                </a:r>
                <a:r>
                  <a:rPr lang="ru-RU" dirty="0"/>
                  <a:t>– точка пересечения медиан основания АВС.</a:t>
                </a:r>
              </a:p>
              <a:p>
                <a:pPr marL="514350" indent="-514350">
                  <a:buFont typeface="Arial" panose="020B0604020202020204" pitchFamily="34" charset="0"/>
                  <a:buAutoNum type="arabicPeriod"/>
                </a:pPr>
                <a:r>
                  <a:rPr lang="ru-RU" dirty="0"/>
                  <a:t>Даны 3 последовательные вершины параллелограмма:  А(1,1,4), В(2,3,-1) и С(-2,2,0). Найти координаты вершины </a:t>
                </a:r>
                <a:r>
                  <a:rPr lang="en-US" dirty="0"/>
                  <a:t>D</a:t>
                </a:r>
                <a:r>
                  <a:rPr lang="ru-RU" dirty="0"/>
                  <a:t>.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11FA92FC-7DFC-49B5-9A65-1D2B8853F2C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144375"/>
                <a:ext cx="10515600" cy="4351338"/>
              </a:xfrm>
              <a:blipFill>
                <a:blip r:embed="rId2"/>
                <a:stretch>
                  <a:fillRect l="-1101" t="-3081" r="-4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78148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33F7A6-ABD0-4671-8842-9D28DE1C9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Деление отрезка в заданном отношении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1A01D6D0-31B8-465E-B09A-5A990FABAB5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ru-RU" dirty="0"/>
                  <a:t>Пусть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/>
                        </m:ctrlPr>
                      </m:fPr>
                      <m:num>
                        <m:d>
                          <m:dPr>
                            <m:begChr m:val="|"/>
                            <m:endChr m:val="|"/>
                            <m:ctrlPr>
                              <a:rPr lang="en-US" i="1"/>
                            </m:ctrlPr>
                          </m:dPr>
                          <m:e>
                            <m:r>
                              <a:rPr lang="ru-RU" i="1"/>
                              <m:t>𝐴𝑀</m:t>
                            </m:r>
                          </m:e>
                        </m:d>
                      </m:num>
                      <m:den>
                        <m:d>
                          <m:dPr>
                            <m:begChr m:val="|"/>
                            <m:endChr m:val="|"/>
                            <m:ctrlPr>
                              <a:rPr lang="en-US" i="1"/>
                            </m:ctrlPr>
                          </m:dPr>
                          <m:e>
                            <m:r>
                              <a:rPr lang="ru-RU" i="1"/>
                              <m:t>𝑀𝐵</m:t>
                            </m:r>
                          </m:e>
                        </m:d>
                      </m:den>
                    </m:f>
                    <m:r>
                      <a:rPr lang="ru-RU" i="1"/>
                      <m:t>=</m:t>
                    </m:r>
                    <m:r>
                      <a:rPr lang="en-US" i="1"/>
                      <m:t>𝜆</m:t>
                    </m:r>
                  </m:oMath>
                </a14:m>
                <a:endParaRPr lang="ru-RU" dirty="0"/>
              </a:p>
              <a:p>
                <a:endParaRPr lang="ru-RU" dirty="0"/>
              </a:p>
              <a:p>
                <a:r>
                  <a:rPr lang="ru-RU" dirty="0"/>
                  <a:t>Координаты точки М: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𝑥</m:t>
                        </m:r>
                      </m:e>
                      <m:sub>
                        <m:r>
                          <a:rPr lang="ru-RU" i="1"/>
                          <m:t>𝑀</m:t>
                        </m:r>
                      </m:sub>
                    </m:sSub>
                    <m:r>
                      <a:rPr lang="ru-RU" i="1"/>
                      <m:t>=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r>
                              <a:rPr lang="ru-RU" i="1"/>
                              <m:t>𝑥</m:t>
                            </m:r>
                          </m:e>
                          <m:sub>
                            <m:r>
                              <a:rPr lang="ru-RU" i="1"/>
                              <m:t>𝐴</m:t>
                            </m:r>
                          </m:sub>
                        </m:sSub>
                        <m:r>
                          <a:rPr lang="ru-RU" i="1"/>
                          <m:t>+</m:t>
                        </m:r>
                        <m:r>
                          <a:rPr lang="ru-RU" i="1"/>
                          <m:t>𝜆</m:t>
                        </m:r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r>
                              <a:rPr lang="ru-RU" i="1"/>
                              <m:t>𝑥</m:t>
                            </m:r>
                          </m:e>
                          <m:sub>
                            <m:r>
                              <a:rPr lang="ru-RU" i="1"/>
                              <m:t>𝐵</m:t>
                            </m:r>
                          </m:sub>
                        </m:sSub>
                      </m:num>
                      <m:den>
                        <m:r>
                          <a:rPr lang="ru-RU" i="1"/>
                          <m:t>1+</m:t>
                        </m:r>
                        <m:r>
                          <a:rPr lang="ru-RU" i="1"/>
                          <m:t>𝜆</m:t>
                        </m:r>
                      </m:den>
                    </m:f>
                  </m:oMath>
                </a14:m>
                <a:r>
                  <a:rPr lang="ru-RU" dirty="0"/>
                  <a:t>  ,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𝑦</m:t>
                        </m:r>
                      </m:e>
                      <m:sub>
                        <m:r>
                          <a:rPr lang="ru-RU" i="1"/>
                          <m:t>𝑀</m:t>
                        </m:r>
                      </m:sub>
                    </m:sSub>
                    <m:r>
                      <a:rPr lang="ru-RU" i="1"/>
                      <m:t>=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r>
                              <a:rPr lang="ru-RU" i="1"/>
                              <m:t>𝑦</m:t>
                            </m:r>
                          </m:e>
                          <m:sub>
                            <m:r>
                              <a:rPr lang="ru-RU" i="1"/>
                              <m:t>𝐴</m:t>
                            </m:r>
                          </m:sub>
                        </m:sSub>
                        <m:r>
                          <a:rPr lang="ru-RU" i="1"/>
                          <m:t>+</m:t>
                        </m:r>
                        <m:r>
                          <a:rPr lang="ru-RU" i="1"/>
                          <m:t>𝜆</m:t>
                        </m:r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r>
                              <a:rPr lang="ru-RU" i="1"/>
                              <m:t>𝑦</m:t>
                            </m:r>
                          </m:e>
                          <m:sub>
                            <m:r>
                              <a:rPr lang="ru-RU" i="1"/>
                              <m:t>𝐵</m:t>
                            </m:r>
                          </m:sub>
                        </m:sSub>
                      </m:num>
                      <m:den>
                        <m:r>
                          <a:rPr lang="ru-RU" i="1"/>
                          <m:t>1+</m:t>
                        </m:r>
                        <m:r>
                          <a:rPr lang="ru-RU" i="1"/>
                          <m:t>𝜆</m:t>
                        </m:r>
                      </m:den>
                    </m:f>
                  </m:oMath>
                </a14:m>
                <a:r>
                  <a:rPr lang="ru-RU" dirty="0"/>
                  <a:t>   ,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𝑧</m:t>
                        </m:r>
                      </m:e>
                      <m:sub>
                        <m:r>
                          <a:rPr lang="ru-RU" i="1"/>
                          <m:t>𝑀</m:t>
                        </m:r>
                      </m:sub>
                    </m:sSub>
                    <m:r>
                      <a:rPr lang="ru-RU" i="1"/>
                      <m:t>=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r>
                              <a:rPr lang="ru-RU" i="1"/>
                              <m:t>𝑧</m:t>
                            </m:r>
                          </m:e>
                          <m:sub>
                            <m:r>
                              <a:rPr lang="ru-RU" i="1"/>
                              <m:t>𝐴</m:t>
                            </m:r>
                          </m:sub>
                        </m:sSub>
                        <m:r>
                          <a:rPr lang="ru-RU" i="1"/>
                          <m:t>+</m:t>
                        </m:r>
                        <m:r>
                          <a:rPr lang="ru-RU" i="1"/>
                          <m:t>𝜆</m:t>
                        </m:r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r>
                              <a:rPr lang="ru-RU" i="1"/>
                              <m:t>𝑧</m:t>
                            </m:r>
                          </m:e>
                          <m:sub>
                            <m:r>
                              <a:rPr lang="ru-RU" i="1"/>
                              <m:t>𝐵</m:t>
                            </m:r>
                          </m:sub>
                        </m:sSub>
                      </m:num>
                      <m:den>
                        <m:r>
                          <a:rPr lang="ru-RU" i="1"/>
                          <m:t>1+</m:t>
                        </m:r>
                        <m:r>
                          <a:rPr lang="ru-RU" i="1"/>
                          <m:t>𝜆</m:t>
                        </m:r>
                      </m:den>
                    </m:f>
                  </m:oMath>
                </a14:m>
                <a:endParaRPr lang="ru-RU" dirty="0"/>
              </a:p>
              <a:p>
                <a:endParaRPr lang="ru-RU" dirty="0"/>
              </a:p>
              <a:p>
                <a:r>
                  <a:rPr lang="ru-RU" dirty="0"/>
                  <a:t>Координаты середины отрезка АВ: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/>
                        </m:ctrlPr>
                      </m:sSubPr>
                      <m:e>
                        <m:r>
                          <a:rPr lang="en-US" sz="2200" i="1"/>
                          <m:t>𝑥</m:t>
                        </m:r>
                      </m:e>
                      <m:sub>
                        <m:r>
                          <a:rPr lang="ru-RU" sz="2200" i="1"/>
                          <m:t>С</m:t>
                        </m:r>
                      </m:sub>
                    </m:sSub>
                    <m:r>
                      <a:rPr lang="ru-RU" sz="2200" i="1"/>
                      <m:t>=</m:t>
                    </m:r>
                    <m:f>
                      <m:fPr>
                        <m:ctrlPr>
                          <a:rPr lang="en-US" sz="2200" i="1"/>
                        </m:ctrlPr>
                      </m:fPr>
                      <m:num>
                        <m:sSub>
                          <m:sSubPr>
                            <m:ctrlPr>
                              <a:rPr lang="en-US" sz="2200" i="1"/>
                            </m:ctrlPr>
                          </m:sSubPr>
                          <m:e>
                            <m:r>
                              <a:rPr lang="ru-RU" sz="2200" i="1"/>
                              <m:t>𝑥</m:t>
                            </m:r>
                          </m:e>
                          <m:sub>
                            <m:r>
                              <a:rPr lang="ru-RU" sz="2200" i="1"/>
                              <m:t>𝐴</m:t>
                            </m:r>
                          </m:sub>
                        </m:sSub>
                        <m:r>
                          <a:rPr lang="ru-RU" sz="2200" i="1"/>
                          <m:t>+</m:t>
                        </m:r>
                        <m:sSub>
                          <m:sSubPr>
                            <m:ctrlPr>
                              <a:rPr lang="en-US" sz="2200" i="1"/>
                            </m:ctrlPr>
                          </m:sSubPr>
                          <m:e>
                            <m:r>
                              <a:rPr lang="ru-RU" sz="2200" i="1"/>
                              <m:t>𝑥</m:t>
                            </m:r>
                          </m:e>
                          <m:sub>
                            <m:r>
                              <a:rPr lang="ru-RU" sz="2200" i="1"/>
                              <m:t>𝐵</m:t>
                            </m:r>
                          </m:sub>
                        </m:sSub>
                      </m:num>
                      <m:den>
                        <m:r>
                          <a:rPr lang="ru-RU" sz="2200" i="1"/>
                          <m:t>2</m:t>
                        </m:r>
                      </m:den>
                    </m:f>
                  </m:oMath>
                </a14:m>
                <a:r>
                  <a:rPr lang="ru-RU" sz="2200" dirty="0"/>
                  <a:t>  ,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/>
                        </m:ctrlPr>
                      </m:sSubPr>
                      <m:e>
                        <m:r>
                          <a:rPr lang="en-US" sz="2200" i="1"/>
                          <m:t>𝑦</m:t>
                        </m:r>
                      </m:e>
                      <m:sub>
                        <m:r>
                          <a:rPr lang="ru-RU" sz="2200" i="1"/>
                          <m:t>С</m:t>
                        </m:r>
                      </m:sub>
                    </m:sSub>
                    <m:r>
                      <a:rPr lang="ru-RU" sz="2200" i="1"/>
                      <m:t>=</m:t>
                    </m:r>
                    <m:f>
                      <m:fPr>
                        <m:ctrlPr>
                          <a:rPr lang="en-US" sz="2200" i="1"/>
                        </m:ctrlPr>
                      </m:fPr>
                      <m:num>
                        <m:sSub>
                          <m:sSubPr>
                            <m:ctrlPr>
                              <a:rPr lang="en-US" sz="2200" i="1"/>
                            </m:ctrlPr>
                          </m:sSubPr>
                          <m:e>
                            <m:r>
                              <a:rPr lang="ru-RU" sz="2200" i="1"/>
                              <m:t>𝑦</m:t>
                            </m:r>
                          </m:e>
                          <m:sub>
                            <m:r>
                              <a:rPr lang="ru-RU" sz="2200" i="1"/>
                              <m:t>𝐴</m:t>
                            </m:r>
                          </m:sub>
                        </m:sSub>
                        <m:r>
                          <a:rPr lang="ru-RU" sz="2200" i="1"/>
                          <m:t>+</m:t>
                        </m:r>
                        <m:sSub>
                          <m:sSubPr>
                            <m:ctrlPr>
                              <a:rPr lang="en-US" sz="2200" i="1"/>
                            </m:ctrlPr>
                          </m:sSubPr>
                          <m:e>
                            <m:r>
                              <a:rPr lang="ru-RU" sz="2200" i="1"/>
                              <m:t>𝑦</m:t>
                            </m:r>
                          </m:e>
                          <m:sub>
                            <m:r>
                              <a:rPr lang="ru-RU" sz="2200" i="1"/>
                              <m:t>𝐵</m:t>
                            </m:r>
                          </m:sub>
                        </m:sSub>
                      </m:num>
                      <m:den>
                        <m:r>
                          <a:rPr lang="ru-RU" sz="2200" i="1"/>
                          <m:t>2</m:t>
                        </m:r>
                      </m:den>
                    </m:f>
                  </m:oMath>
                </a14:m>
                <a:r>
                  <a:rPr lang="ru-RU" sz="2200" dirty="0"/>
                  <a:t>   ,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/>
                        </m:ctrlPr>
                      </m:sSubPr>
                      <m:e>
                        <m:r>
                          <a:rPr lang="en-US" sz="2200" i="1"/>
                          <m:t>𝑧</m:t>
                        </m:r>
                      </m:e>
                      <m:sub>
                        <m:r>
                          <a:rPr lang="ru-RU" sz="2200" i="1"/>
                          <m:t>С</m:t>
                        </m:r>
                      </m:sub>
                    </m:sSub>
                    <m:r>
                      <a:rPr lang="ru-RU" sz="2200" i="1"/>
                      <m:t>=</m:t>
                    </m:r>
                    <m:f>
                      <m:fPr>
                        <m:ctrlPr>
                          <a:rPr lang="en-US" sz="2200" i="1"/>
                        </m:ctrlPr>
                      </m:fPr>
                      <m:num>
                        <m:sSub>
                          <m:sSubPr>
                            <m:ctrlPr>
                              <a:rPr lang="en-US" sz="2200" i="1"/>
                            </m:ctrlPr>
                          </m:sSubPr>
                          <m:e>
                            <m:r>
                              <a:rPr lang="ru-RU" sz="2200" i="1"/>
                              <m:t>𝑧</m:t>
                            </m:r>
                          </m:e>
                          <m:sub>
                            <m:r>
                              <a:rPr lang="ru-RU" sz="2200" i="1"/>
                              <m:t>𝐴</m:t>
                            </m:r>
                          </m:sub>
                        </m:sSub>
                        <m:r>
                          <a:rPr lang="ru-RU" sz="2200" i="1"/>
                          <m:t>+</m:t>
                        </m:r>
                        <m:sSub>
                          <m:sSubPr>
                            <m:ctrlPr>
                              <a:rPr lang="en-US" sz="2200" i="1"/>
                            </m:ctrlPr>
                          </m:sSubPr>
                          <m:e>
                            <m:r>
                              <a:rPr lang="ru-RU" sz="2200" i="1"/>
                              <m:t>𝑧</m:t>
                            </m:r>
                          </m:e>
                          <m:sub>
                            <m:r>
                              <a:rPr lang="ru-RU" sz="2200" i="1"/>
                              <m:t>𝐵</m:t>
                            </m:r>
                          </m:sub>
                        </m:sSub>
                      </m:num>
                      <m:den>
                        <m:r>
                          <a:rPr lang="ru-RU" sz="2200" i="1"/>
                          <m:t>2</m:t>
                        </m:r>
                      </m:den>
                    </m:f>
                  </m:oMath>
                </a14:m>
                <a:endParaRPr lang="en-US" sz="2200" dirty="0"/>
              </a:p>
            </p:txBody>
          </p:sp>
        </mc:Choice>
        <mc:Fallback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1A01D6D0-31B8-465E-B09A-5A990FABAB5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80246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F9EAEA-D6F9-49E7-BD0C-30EF42069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Задачи</a:t>
            </a: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1FA92FC-7DFC-49B5-9A65-1D2B8853F2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11552"/>
            <a:ext cx="10515600" cy="338556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1. В треугольнике АВС с вершинами  А(5;-1;4),  В(3;-2;5) и С(5;2;3) найти: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а)   длину медианы АМ;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б) координаты точки пересечения медиан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в) основание биссектрисы </a:t>
            </a:r>
            <a:r>
              <a:rPr lang="en-US" dirty="0"/>
              <a:t>BL</a:t>
            </a:r>
            <a:endParaRPr lang="ru-RU" dirty="0"/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691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5D75E5-8C87-4B63-841C-70FD6696B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Скалярное произведение векторов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2CE7989D-2854-4DB8-AD81-5554042D0B9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i="1"/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i="1"/>
                            </m:ctrlPr>
                          </m:accPr>
                          <m:e>
                            <m:r>
                              <a:rPr lang="ru-RU" i="1"/>
                              <m:t>𝑎</m:t>
                            </m:r>
                          </m:e>
                        </m:acc>
                        <m:r>
                          <a:rPr lang="ru-RU" i="1"/>
                          <m:t>,</m:t>
                        </m:r>
                        <m:acc>
                          <m:accPr>
                            <m:chr m:val="⃗"/>
                            <m:ctrlPr>
                              <a:rPr lang="en-US" i="1"/>
                            </m:ctrlPr>
                          </m:accPr>
                          <m:e>
                            <m:r>
                              <a:rPr lang="ru-RU" i="1"/>
                              <m:t>𝑏</m:t>
                            </m:r>
                          </m:e>
                        </m:acc>
                      </m:e>
                    </m:d>
                    <m:r>
                      <a:rPr lang="ru-RU" i="1"/>
                      <m:t>=|</m:t>
                    </m:r>
                    <m:acc>
                      <m:accPr>
                        <m:chr m:val="⃗"/>
                        <m:ctrlPr>
                          <a:rPr lang="en-US" i="1"/>
                        </m:ctrlPr>
                      </m:accPr>
                      <m:e>
                        <m:r>
                          <a:rPr lang="ru-RU" i="1"/>
                          <m:t>𝑎</m:t>
                        </m:r>
                        <m:r>
                          <a:rPr lang="ru-RU" i="1"/>
                          <m:t>| </m:t>
                        </m:r>
                      </m:e>
                    </m:acc>
                    <m:r>
                      <a:rPr lang="ru-RU" i="1"/>
                      <m:t>|</m:t>
                    </m:r>
                    <m:acc>
                      <m:accPr>
                        <m:chr m:val="⃗"/>
                        <m:ctrlPr>
                          <a:rPr lang="en-US" i="1"/>
                        </m:ctrlPr>
                      </m:accPr>
                      <m:e>
                        <m:r>
                          <a:rPr lang="ru-RU" i="1"/>
                          <m:t>𝑏</m:t>
                        </m:r>
                        <m:r>
                          <a:rPr lang="ru-RU" i="1"/>
                          <m:t>|</m:t>
                        </m:r>
                      </m:e>
                    </m:acc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ru-RU"/>
                          <m:t>cos</m:t>
                        </m:r>
                      </m:fName>
                      <m:e>
                        <m:acc>
                          <m:accPr>
                            <m:chr m:val="̂"/>
                            <m:ctrlPr>
                              <a:rPr lang="en-US" i="1"/>
                            </m:ctrlPr>
                          </m:accPr>
                          <m:e>
                            <m:acc>
                              <m:accPr>
                                <m:chr m:val="⃗"/>
                                <m:ctrlPr>
                                  <a:rPr lang="en-US" i="1"/>
                                </m:ctrlPr>
                              </m:accPr>
                              <m:e>
                                <m:r>
                                  <a:rPr lang="ru-RU" i="1"/>
                                  <m:t>𝑎</m:t>
                                </m:r>
                              </m:e>
                            </m:acc>
                            <m:r>
                              <a:rPr lang="ru-RU" i="1"/>
                              <m:t>,</m:t>
                            </m:r>
                            <m:acc>
                              <m:accPr>
                                <m:chr m:val="⃗"/>
                                <m:ctrlPr>
                                  <a:rPr lang="en-US" i="1"/>
                                </m:ctrlPr>
                              </m:accPr>
                              <m:e>
                                <m:r>
                                  <a:rPr lang="ru-RU" i="1"/>
                                  <m:t>𝑏</m:t>
                                </m:r>
                              </m:e>
                            </m:acc>
                          </m:e>
                        </m:acc>
                      </m:e>
                    </m:func>
                  </m:oMath>
                </a14:m>
                <a:endParaRPr lang="ru-RU" dirty="0"/>
              </a:p>
              <a:p>
                <a:endParaRPr lang="ru-RU" dirty="0"/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i="1"/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i="1"/>
                            </m:ctrlPr>
                          </m:accPr>
                          <m:e>
                            <m:r>
                              <a:rPr lang="ru-RU" i="1"/>
                              <m:t>𝑎</m:t>
                            </m:r>
                          </m:e>
                        </m:acc>
                        <m:r>
                          <a:rPr lang="ru-RU" i="1"/>
                          <m:t>,</m:t>
                        </m:r>
                        <m:acc>
                          <m:accPr>
                            <m:chr m:val="⃗"/>
                            <m:ctrlPr>
                              <a:rPr lang="en-US" i="1"/>
                            </m:ctrlPr>
                          </m:accPr>
                          <m:e>
                            <m:r>
                              <a:rPr lang="ru-RU" i="1"/>
                              <m:t>𝑏</m:t>
                            </m:r>
                          </m:e>
                        </m:acc>
                      </m:e>
                    </m:d>
                    <m:r>
                      <a:rPr lang="ru-RU" i="1"/>
                      <m:t>=</m:t>
                    </m:r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ru-RU" i="1"/>
                          <m:t>𝑥</m:t>
                        </m:r>
                      </m:e>
                      <m:sub>
                        <m:r>
                          <a:rPr lang="ru-RU" i="1"/>
                          <m:t>𝑎</m:t>
                        </m:r>
                      </m:sub>
                    </m:sSub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ru-RU" i="1"/>
                          <m:t>𝑥</m:t>
                        </m:r>
                      </m:e>
                      <m:sub>
                        <m:r>
                          <a:rPr lang="ru-RU" i="1"/>
                          <m:t>𝑏</m:t>
                        </m:r>
                      </m:sub>
                    </m:sSub>
                    <m:r>
                      <a:rPr lang="ru-RU" i="1"/>
                      <m:t>+</m:t>
                    </m:r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ru-RU" i="1"/>
                          <m:t>𝑦</m:t>
                        </m:r>
                      </m:e>
                      <m:sub>
                        <m:r>
                          <a:rPr lang="ru-RU" i="1"/>
                          <m:t>𝑎</m:t>
                        </m:r>
                      </m:sub>
                    </m:sSub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ru-RU" i="1"/>
                          <m:t>𝑦</m:t>
                        </m:r>
                      </m:e>
                      <m:sub>
                        <m:r>
                          <a:rPr lang="ru-RU" i="1"/>
                          <m:t>𝑏</m:t>
                        </m:r>
                      </m:sub>
                    </m:sSub>
                    <m:r>
                      <a:rPr lang="ru-RU" i="1"/>
                      <m:t>+</m:t>
                    </m:r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ru-RU" i="1"/>
                          <m:t>𝑧</m:t>
                        </m:r>
                      </m:e>
                      <m:sub>
                        <m:r>
                          <a:rPr lang="ru-RU" i="1"/>
                          <m:t>𝑎</m:t>
                        </m:r>
                      </m:sub>
                    </m:sSub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ru-RU" i="1"/>
                          <m:t>𝑧</m:t>
                        </m:r>
                      </m:e>
                      <m:sub>
                        <m:r>
                          <a:rPr lang="ru-RU" i="1"/>
                          <m:t>𝑏</m:t>
                        </m:r>
                      </m:sub>
                    </m:sSub>
                  </m:oMath>
                </a14:m>
                <a:endParaRPr lang="ru-RU" dirty="0"/>
              </a:p>
              <a:p>
                <a:endParaRPr lang="ru-RU" dirty="0"/>
              </a:p>
              <a:p>
                <a:r>
                  <a:rPr lang="ru-RU" i="1" u="sng" dirty="0"/>
                  <a:t>Угол между векторами</a:t>
                </a:r>
                <a:r>
                  <a:rPr lang="ru-RU" dirty="0"/>
                  <a:t>    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3200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ru-RU" sz="3200"/>
                          <m:t>cos</m:t>
                        </m:r>
                      </m:fName>
                      <m:e>
                        <m:acc>
                          <m:accPr>
                            <m:chr m:val="̂"/>
                            <m:ctrlPr>
                              <a:rPr lang="en-US" sz="3200" i="1"/>
                            </m:ctrlPr>
                          </m:accPr>
                          <m:e>
                            <m:acc>
                              <m:accPr>
                                <m:chr m:val="⃗"/>
                                <m:ctrlPr>
                                  <a:rPr lang="en-US" sz="3200" i="1"/>
                                </m:ctrlPr>
                              </m:accPr>
                              <m:e>
                                <m:r>
                                  <a:rPr lang="ru-RU" sz="3200" i="1"/>
                                  <m:t>𝑎</m:t>
                                </m:r>
                              </m:e>
                            </m:acc>
                            <m:r>
                              <a:rPr lang="ru-RU" sz="3200" i="1"/>
                              <m:t>,</m:t>
                            </m:r>
                            <m:acc>
                              <m:accPr>
                                <m:chr m:val="⃗"/>
                                <m:ctrlPr>
                                  <a:rPr lang="en-US" sz="3200" i="1"/>
                                </m:ctrlPr>
                              </m:accPr>
                              <m:e>
                                <m:r>
                                  <a:rPr lang="ru-RU" sz="3200" i="1"/>
                                  <m:t>𝑏</m:t>
                                </m:r>
                              </m:e>
                            </m:acc>
                          </m:e>
                        </m:acc>
                      </m:e>
                    </m:func>
                    <m:r>
                      <a:rPr lang="ru-RU" sz="3200" i="1"/>
                      <m:t>=</m:t>
                    </m:r>
                    <m:f>
                      <m:fPr>
                        <m:ctrlPr>
                          <a:rPr lang="en-US" sz="3200" i="1"/>
                        </m:ctrlPr>
                      </m:fPr>
                      <m:num>
                        <m:r>
                          <a:rPr lang="ru-RU" sz="3200" i="1"/>
                          <m:t>(</m:t>
                        </m:r>
                        <m:acc>
                          <m:accPr>
                            <m:chr m:val="⃗"/>
                            <m:ctrlPr>
                              <a:rPr lang="en-US" sz="3200" i="1"/>
                            </m:ctrlPr>
                          </m:accPr>
                          <m:e>
                            <m:r>
                              <a:rPr lang="ru-RU" sz="3200" i="1"/>
                              <m:t>𝑎</m:t>
                            </m:r>
                          </m:e>
                        </m:acc>
                        <m:r>
                          <a:rPr lang="ru-RU" sz="3200" i="1"/>
                          <m:t>,</m:t>
                        </m:r>
                        <m:acc>
                          <m:accPr>
                            <m:chr m:val="⃗"/>
                            <m:ctrlPr>
                              <a:rPr lang="en-US" sz="3200" i="1"/>
                            </m:ctrlPr>
                          </m:accPr>
                          <m:e>
                            <m:r>
                              <a:rPr lang="ru-RU" sz="3200" i="1"/>
                              <m:t>𝑏</m:t>
                            </m:r>
                          </m:e>
                        </m:acc>
                        <m:r>
                          <a:rPr lang="ru-RU" sz="3200" i="1"/>
                          <m:t>)</m:t>
                        </m:r>
                      </m:num>
                      <m:den>
                        <m:r>
                          <a:rPr lang="ru-RU" sz="3200" i="1"/>
                          <m:t>|</m:t>
                        </m:r>
                        <m:acc>
                          <m:accPr>
                            <m:chr m:val="⃗"/>
                            <m:ctrlPr>
                              <a:rPr lang="en-US" sz="3200" i="1"/>
                            </m:ctrlPr>
                          </m:accPr>
                          <m:e>
                            <m:r>
                              <a:rPr lang="ru-RU" sz="3200" i="1"/>
                              <m:t>𝑎</m:t>
                            </m:r>
                            <m:r>
                              <a:rPr lang="ru-RU" sz="3200" i="1"/>
                              <m:t>| </m:t>
                            </m:r>
                          </m:e>
                        </m:acc>
                        <m:r>
                          <a:rPr lang="ru-RU" sz="3200" i="1"/>
                          <m:t>|</m:t>
                        </m:r>
                        <m:acc>
                          <m:accPr>
                            <m:chr m:val="⃗"/>
                            <m:ctrlPr>
                              <a:rPr lang="en-US" sz="3200" i="1"/>
                            </m:ctrlPr>
                          </m:accPr>
                          <m:e>
                            <m:r>
                              <a:rPr lang="ru-RU" sz="3200" i="1"/>
                              <m:t>𝑏</m:t>
                            </m:r>
                            <m:r>
                              <a:rPr lang="ru-RU" sz="3200" i="1"/>
                              <m:t>|</m:t>
                            </m:r>
                          </m:e>
                        </m:acc>
                      </m:den>
                    </m:f>
                    <m:r>
                      <a:rPr lang="ru-RU" sz="3200" i="1"/>
                      <m:t>=</m:t>
                    </m:r>
                    <m:f>
                      <m:fPr>
                        <m:ctrlPr>
                          <a:rPr lang="en-US" sz="3200" i="1"/>
                        </m:ctrlPr>
                      </m:fPr>
                      <m:num>
                        <m:sSub>
                          <m:sSubPr>
                            <m:ctrlPr>
                              <a:rPr lang="en-US" sz="3200" i="1"/>
                            </m:ctrlPr>
                          </m:sSubPr>
                          <m:e>
                            <m:r>
                              <a:rPr lang="ru-RU" sz="3200" i="1"/>
                              <m:t>𝑥</m:t>
                            </m:r>
                          </m:e>
                          <m:sub>
                            <m:r>
                              <a:rPr lang="ru-RU" sz="3200" i="1"/>
                              <m:t>𝑎</m:t>
                            </m:r>
                          </m:sub>
                        </m:sSub>
                        <m:sSub>
                          <m:sSubPr>
                            <m:ctrlPr>
                              <a:rPr lang="en-US" sz="3200" i="1"/>
                            </m:ctrlPr>
                          </m:sSubPr>
                          <m:e>
                            <m:r>
                              <a:rPr lang="ru-RU" sz="3200" i="1"/>
                              <m:t>𝑥</m:t>
                            </m:r>
                          </m:e>
                          <m:sub>
                            <m:r>
                              <a:rPr lang="ru-RU" sz="3200" i="1"/>
                              <m:t>𝑏</m:t>
                            </m:r>
                          </m:sub>
                        </m:sSub>
                        <m:r>
                          <a:rPr lang="ru-RU" sz="3200" i="1"/>
                          <m:t>+</m:t>
                        </m:r>
                        <m:sSub>
                          <m:sSubPr>
                            <m:ctrlPr>
                              <a:rPr lang="en-US" sz="3200" i="1"/>
                            </m:ctrlPr>
                          </m:sSubPr>
                          <m:e>
                            <m:r>
                              <a:rPr lang="ru-RU" sz="3200" i="1"/>
                              <m:t>𝑦</m:t>
                            </m:r>
                          </m:e>
                          <m:sub>
                            <m:r>
                              <a:rPr lang="ru-RU" sz="3200" i="1"/>
                              <m:t>𝑎</m:t>
                            </m:r>
                          </m:sub>
                        </m:sSub>
                        <m:sSub>
                          <m:sSubPr>
                            <m:ctrlPr>
                              <a:rPr lang="en-US" sz="3200" i="1"/>
                            </m:ctrlPr>
                          </m:sSubPr>
                          <m:e>
                            <m:r>
                              <a:rPr lang="ru-RU" sz="3200" i="1"/>
                              <m:t>𝑦</m:t>
                            </m:r>
                          </m:e>
                          <m:sub>
                            <m:r>
                              <a:rPr lang="ru-RU" sz="3200" i="1"/>
                              <m:t>𝑏</m:t>
                            </m:r>
                          </m:sub>
                        </m:sSub>
                        <m:r>
                          <a:rPr lang="ru-RU" sz="3200" i="1"/>
                          <m:t>+</m:t>
                        </m:r>
                        <m:sSub>
                          <m:sSubPr>
                            <m:ctrlPr>
                              <a:rPr lang="en-US" sz="3200" i="1"/>
                            </m:ctrlPr>
                          </m:sSubPr>
                          <m:e>
                            <m:r>
                              <a:rPr lang="ru-RU" sz="3200" i="1"/>
                              <m:t>𝑧</m:t>
                            </m:r>
                          </m:e>
                          <m:sub>
                            <m:r>
                              <a:rPr lang="ru-RU" sz="3200" i="1"/>
                              <m:t>𝑎</m:t>
                            </m:r>
                          </m:sub>
                        </m:sSub>
                        <m:sSub>
                          <m:sSubPr>
                            <m:ctrlPr>
                              <a:rPr lang="en-US" sz="3200" i="1"/>
                            </m:ctrlPr>
                          </m:sSubPr>
                          <m:e>
                            <m:r>
                              <a:rPr lang="ru-RU" sz="3200" i="1"/>
                              <m:t>𝑧</m:t>
                            </m:r>
                          </m:e>
                          <m:sub>
                            <m:r>
                              <a:rPr lang="ru-RU" sz="3200" i="1"/>
                              <m:t>𝑏</m:t>
                            </m:r>
                          </m:sub>
                        </m:sSub>
                      </m:num>
                      <m:den>
                        <m:r>
                          <a:rPr lang="ru-RU" sz="3200" i="1"/>
                          <m:t>|</m:t>
                        </m:r>
                        <m:acc>
                          <m:accPr>
                            <m:chr m:val="⃗"/>
                            <m:ctrlPr>
                              <a:rPr lang="en-US" sz="3200" i="1"/>
                            </m:ctrlPr>
                          </m:accPr>
                          <m:e>
                            <m:r>
                              <a:rPr lang="ru-RU" sz="3200" i="1"/>
                              <m:t>𝑎</m:t>
                            </m:r>
                            <m:r>
                              <a:rPr lang="ru-RU" sz="3200" i="1"/>
                              <m:t>| </m:t>
                            </m:r>
                          </m:e>
                        </m:acc>
                        <m:r>
                          <a:rPr lang="ru-RU" sz="3200" i="1"/>
                          <m:t>|</m:t>
                        </m:r>
                        <m:acc>
                          <m:accPr>
                            <m:chr m:val="⃗"/>
                            <m:ctrlPr>
                              <a:rPr lang="en-US" sz="3200" i="1"/>
                            </m:ctrlPr>
                          </m:accPr>
                          <m:e>
                            <m:r>
                              <a:rPr lang="ru-RU" sz="3200" i="1"/>
                              <m:t>𝑏</m:t>
                            </m:r>
                            <m:r>
                              <a:rPr lang="ru-RU" sz="3200" i="1"/>
                              <m:t>|</m:t>
                            </m:r>
                          </m:e>
                        </m:acc>
                      </m:den>
                    </m:f>
                  </m:oMath>
                </a14:m>
                <a:endParaRPr lang="en-US" sz="3200" dirty="0"/>
              </a:p>
            </p:txBody>
          </p:sp>
        </mc:Choice>
        <mc:Fallback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2CE7989D-2854-4DB8-AD81-5554042D0B9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26197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F9EAEA-D6F9-49E7-BD0C-30EF42069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Задачи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11FA92FC-7DFC-49B5-9A65-1D2B8853F2C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480008"/>
                <a:ext cx="10515600" cy="5118755"/>
              </a:xfrm>
            </p:spPr>
            <p:txBody>
              <a:bodyPr>
                <a:normAutofit fontScale="77500" lnSpcReduction="20000"/>
              </a:bodyPr>
              <a:lstStyle/>
              <a:p>
                <a:pPr marL="514350" indent="-514350">
                  <a:buAutoNum type="arabicPeriod"/>
                </a:pPr>
                <a:endParaRPr lang="ru-RU" dirty="0"/>
              </a:p>
              <a:p>
                <a:pPr marL="514350" indent="-514350">
                  <a:buAutoNum type="arabicPeriod"/>
                </a:pPr>
                <a:r>
                  <a:rPr lang="ru-RU" dirty="0"/>
                  <a:t>Найти скалярное произведение (</a:t>
                </a:r>
                <a:r>
                  <a:rPr lang="en-US" b="1" i="1" dirty="0"/>
                  <a:t>a</a:t>
                </a:r>
                <a:r>
                  <a:rPr lang="ru-RU" dirty="0"/>
                  <a:t> – </a:t>
                </a:r>
                <a:r>
                  <a:rPr lang="en-US" b="1" i="1" dirty="0"/>
                  <a:t>b</a:t>
                </a:r>
                <a:r>
                  <a:rPr lang="ru-RU" dirty="0"/>
                  <a:t>)(2</a:t>
                </a:r>
                <a:r>
                  <a:rPr lang="en-US" b="1" i="1" dirty="0"/>
                  <a:t>a</a:t>
                </a:r>
                <a:r>
                  <a:rPr lang="ru-RU" dirty="0"/>
                  <a:t> + </a:t>
                </a:r>
                <a:r>
                  <a:rPr lang="en-US" b="1" i="1" dirty="0"/>
                  <a:t>b</a:t>
                </a:r>
                <a:r>
                  <a:rPr lang="ru-RU" dirty="0"/>
                  <a:t>), если |</a:t>
                </a:r>
                <a:r>
                  <a:rPr lang="en-US" b="1" i="1" dirty="0"/>
                  <a:t>a</a:t>
                </a:r>
                <a:r>
                  <a:rPr lang="ru-RU" dirty="0"/>
                  <a:t>| = 2, |</a:t>
                </a:r>
                <a:r>
                  <a:rPr lang="en-US" b="1" i="1" dirty="0"/>
                  <a:t>b</a:t>
                </a:r>
                <a:r>
                  <a:rPr lang="ru-RU" dirty="0"/>
                  <a:t>| = 3, а угол между </a:t>
                </a:r>
                <a:r>
                  <a:rPr lang="ru-RU" b="1" i="1" dirty="0"/>
                  <a:t>а</a:t>
                </a:r>
                <a:r>
                  <a:rPr lang="ru-RU" dirty="0"/>
                  <a:t> и </a:t>
                </a:r>
                <a:r>
                  <a:rPr lang="en-US" b="1" i="1" dirty="0"/>
                  <a:t>b</a:t>
                </a:r>
                <a:r>
                  <a:rPr lang="ru-RU" dirty="0"/>
                  <a:t> равен 120</a:t>
                </a:r>
                <a:r>
                  <a:rPr lang="ru-RU" baseline="30000" dirty="0"/>
                  <a:t>о</a:t>
                </a:r>
              </a:p>
              <a:p>
                <a:pPr marL="514350" indent="-514350">
                  <a:buAutoNum type="arabicPeriod"/>
                </a:pPr>
                <a:endParaRPr lang="ru-RU" baseline="30000" dirty="0"/>
              </a:p>
              <a:p>
                <a:pPr marL="514350" indent="-514350">
                  <a:buAutoNum type="arabicPeriod"/>
                </a:pPr>
                <a:r>
                  <a:rPr lang="ru-RU" dirty="0"/>
                  <a:t>Даны векторы </a:t>
                </a:r>
                <a:r>
                  <a:rPr lang="ru-RU" b="1" i="1" dirty="0"/>
                  <a:t>а</a:t>
                </a:r>
                <a:r>
                  <a:rPr lang="ru-RU" dirty="0"/>
                  <a:t> = {2; -3; 1} и </a:t>
                </a:r>
                <a:r>
                  <a:rPr lang="en-US" b="1" i="1" dirty="0"/>
                  <a:t>b</a:t>
                </a:r>
                <a:r>
                  <a:rPr lang="ru-RU" dirty="0"/>
                  <a:t> = {-1; 2; 1}. Найти скалярное произведение</a:t>
                </a:r>
              </a:p>
              <a:p>
                <a:pPr marL="0" indent="0">
                  <a:buNone/>
                </a:pPr>
                <a:r>
                  <a:rPr lang="ru-RU" dirty="0"/>
                  <a:t> (3</a:t>
                </a:r>
                <a:r>
                  <a:rPr lang="ru-RU" b="1" i="1" dirty="0"/>
                  <a:t>а</a:t>
                </a:r>
                <a:r>
                  <a:rPr lang="ru-RU" dirty="0"/>
                  <a:t> – </a:t>
                </a:r>
                <a:r>
                  <a:rPr lang="en-US" b="1" i="1" dirty="0"/>
                  <a:t>b</a:t>
                </a:r>
                <a:r>
                  <a:rPr lang="ru-RU" dirty="0"/>
                  <a:t>)(</a:t>
                </a:r>
                <a:r>
                  <a:rPr lang="en-US" b="1" i="1" dirty="0"/>
                  <a:t>a</a:t>
                </a:r>
                <a:r>
                  <a:rPr lang="ru-RU" dirty="0"/>
                  <a:t> + 2</a:t>
                </a:r>
                <a:r>
                  <a:rPr lang="en-US" b="1" i="1" dirty="0"/>
                  <a:t>b</a:t>
                </a:r>
                <a:r>
                  <a:rPr lang="ru-RU" dirty="0"/>
                  <a:t>)</a:t>
                </a:r>
              </a:p>
              <a:p>
                <a:pPr marL="0" indent="0">
                  <a:buNone/>
                </a:pPr>
                <a:endParaRPr lang="ru-RU" dirty="0"/>
              </a:p>
              <a:p>
                <a:pPr marL="514350" indent="-514350">
                  <a:buFont typeface="+mj-lt"/>
                  <a:buAutoNum type="arabicPeriod" startAt="3"/>
                </a:pPr>
                <a:r>
                  <a:rPr lang="ru-RU" dirty="0"/>
                  <a:t>Найти косинус угла между векторами </a:t>
                </a:r>
                <a:r>
                  <a:rPr lang="ru-RU" b="1" i="1" dirty="0"/>
                  <a:t>а</a:t>
                </a:r>
                <a:r>
                  <a:rPr lang="ru-RU" dirty="0"/>
                  <a:t> = {2; -2; -1} и </a:t>
                </a:r>
                <a:r>
                  <a:rPr lang="en-US" b="1" i="1" dirty="0"/>
                  <a:t>b</a:t>
                </a:r>
                <a:r>
                  <a:rPr lang="ru-RU" dirty="0"/>
                  <a:t> = {-6; 3; 2} </a:t>
                </a:r>
              </a:p>
              <a:p>
                <a:pPr marL="514350" indent="-514350">
                  <a:buFont typeface="+mj-lt"/>
                  <a:buAutoNum type="arabicPeriod" startAt="3"/>
                </a:pPr>
                <a:endParaRPr lang="ru-RU" dirty="0"/>
              </a:p>
              <a:p>
                <a:pPr marL="514350" indent="-514350">
                  <a:buFont typeface="+mj-lt"/>
                  <a:buAutoNum type="arabicPeriod" startAt="3"/>
                </a:pPr>
                <a:r>
                  <a:rPr lang="ru-RU" dirty="0"/>
                  <a:t>В треугольнике АВС с вершинами  А(5;-1;4),  В(3;-2;5) и С(5;2;3) найти его углы.</a:t>
                </a:r>
              </a:p>
              <a:p>
                <a:pPr marL="514350" indent="-514350">
                  <a:buAutoNum type="arabicPeriod" startAt="3"/>
                </a:pPr>
                <a:endParaRPr lang="ru-RU" dirty="0"/>
              </a:p>
              <a:p>
                <a:pPr marL="514350" indent="-514350">
                  <a:buAutoNum type="arabicPeriod" startAt="3"/>
                </a:pPr>
                <a:r>
                  <a:rPr lang="ru-RU" dirty="0"/>
                  <a:t>Найти острый угол между диагоналями параллелограмма , построенного на векторах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/>
                        </m:ctrlPr>
                      </m:accPr>
                      <m:e>
                        <m:r>
                          <a:rPr lang="ru-RU" i="1"/>
                          <m:t>𝑎</m:t>
                        </m:r>
                      </m:e>
                    </m:acc>
                    <m:r>
                      <a:rPr lang="ru-RU" i="1"/>
                      <m:t>(2; 1:0)</m:t>
                    </m:r>
                  </m:oMath>
                </a14:m>
                <a:r>
                  <a:rPr lang="ru-RU" dirty="0"/>
                  <a:t>  и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/>
                        </m:ctrlPr>
                      </m:accPr>
                      <m:e>
                        <m:r>
                          <a:rPr lang="ru-RU" i="1"/>
                          <m:t>𝑏</m:t>
                        </m:r>
                      </m:e>
                    </m:acc>
                    <m:r>
                      <a:rPr lang="ru-RU" i="1"/>
                      <m:t>(0;−1;1)</m:t>
                    </m:r>
                  </m:oMath>
                </a14:m>
                <a:r>
                  <a:rPr lang="ru-RU" dirty="0"/>
                  <a:t> .</a:t>
                </a:r>
              </a:p>
              <a:p>
                <a:pPr marL="514350" indent="-514350">
                  <a:buAutoNum type="arabicPeriod" startAt="3"/>
                </a:pPr>
                <a:endParaRPr lang="ru-RU" dirty="0"/>
              </a:p>
              <a:p>
                <a:pPr marL="514350" indent="-514350">
                  <a:buAutoNum type="arabicPeriod" startAt="3"/>
                </a:pPr>
                <a:r>
                  <a:rPr lang="ru-RU" dirty="0"/>
                  <a:t>Найти косинус угла между векторами </a:t>
                </a:r>
                <a:r>
                  <a:rPr lang="ru-RU" b="1" i="1" dirty="0"/>
                  <a:t>а</a:t>
                </a:r>
                <a:r>
                  <a:rPr lang="ru-RU" dirty="0"/>
                  <a:t> = {2; -2; -1} и </a:t>
                </a:r>
                <a:r>
                  <a:rPr lang="en-US" b="1" i="1" dirty="0"/>
                  <a:t>b</a:t>
                </a:r>
                <a:r>
                  <a:rPr lang="ru-RU" dirty="0"/>
                  <a:t> = {-6; 3; 2}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11FA92FC-7DFC-49B5-9A65-1D2B8853F2C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480008"/>
                <a:ext cx="10515600" cy="5118755"/>
              </a:xfrm>
              <a:blipFill>
                <a:blip r:embed="rId2"/>
                <a:stretch>
                  <a:fillRect l="-812" b="-23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493294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1694</TotalTime>
  <Words>426</Words>
  <Application>Microsoft Office PowerPoint</Application>
  <PresentationFormat>Широкоэкранный</PresentationFormat>
  <Paragraphs>41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Тема Office</vt:lpstr>
      <vt:lpstr>Векторно-координатный метод </vt:lpstr>
      <vt:lpstr>Геометрические векторы</vt:lpstr>
      <vt:lpstr>Задачи</vt:lpstr>
      <vt:lpstr>Деление отрезка в заданном отношении</vt:lpstr>
      <vt:lpstr>Задачи</vt:lpstr>
      <vt:lpstr>Скалярное произведение векторов</vt:lpstr>
      <vt:lpstr>Задачи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Векторно-координатный метод</dc:title>
  <dc:creator>Svetlana Unuchek</dc:creator>
  <cp:lastModifiedBy>Svetlana Unuchek</cp:lastModifiedBy>
  <cp:revision>18</cp:revision>
  <dcterms:created xsi:type="dcterms:W3CDTF">2019-10-06T11:36:25Z</dcterms:created>
  <dcterms:modified xsi:type="dcterms:W3CDTF">2019-10-07T15:50:57Z</dcterms:modified>
</cp:coreProperties>
</file>