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6" r:id="rId6"/>
    <p:sldId id="267" r:id="rId7"/>
    <p:sldId id="263" r:id="rId8"/>
    <p:sldId id="261" r:id="rId9"/>
    <p:sldId id="262" r:id="rId10"/>
    <p:sldId id="264" r:id="rId11"/>
    <p:sldId id="265"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7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2AEBFF-6423-4599-A824-0C93507EB1A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68982CAA-6795-4514-A8A7-17F37F8DC0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2156BC10-7254-4247-9FFD-7639F5F6D92D}"/>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5" name="Нижний колонтитул 4">
            <a:extLst>
              <a:ext uri="{FF2B5EF4-FFF2-40B4-BE49-F238E27FC236}">
                <a16:creationId xmlns:a16="http://schemas.microsoft.com/office/drawing/2014/main" id="{7EF2A40E-1152-484D-9975-C78AA55DC221}"/>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BC5C4EBA-8608-4656-8063-05A869A8057C}"/>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20879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1EBDC9-602C-4A66-BFB5-943DAACD9071}"/>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C6145303-4CDC-4F28-92AD-6392EF23A8A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933C76B2-BB9F-4ECC-91F3-093B53948A39}"/>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5" name="Нижний колонтитул 4">
            <a:extLst>
              <a:ext uri="{FF2B5EF4-FFF2-40B4-BE49-F238E27FC236}">
                <a16:creationId xmlns:a16="http://schemas.microsoft.com/office/drawing/2014/main" id="{2D44B47C-C01C-4BFE-BB3F-692E11F96E29}"/>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F42CDED0-0B86-420B-9195-E930C954B55F}"/>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56134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56ACC18-D2CF-4C5D-ADDA-7BD67D183767}"/>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BD7F6015-6AFC-47FD-A62E-32A8FA4CF75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6B22A5DC-8F4E-4674-B870-300F3C457870}"/>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5" name="Нижний колонтитул 4">
            <a:extLst>
              <a:ext uri="{FF2B5EF4-FFF2-40B4-BE49-F238E27FC236}">
                <a16:creationId xmlns:a16="http://schemas.microsoft.com/office/drawing/2014/main" id="{61C77247-919D-4ABA-8187-83500516153C}"/>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27FEF42F-19AD-4FCB-B389-D813A425AD5D}"/>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01510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936389-7505-4512-B460-D86A43498AAE}"/>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8FA930E6-4BDD-4261-97A8-63C16EBA853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60F7159A-0D3B-4310-AD82-2A4B418EB0CF}"/>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5" name="Нижний колонтитул 4">
            <a:extLst>
              <a:ext uri="{FF2B5EF4-FFF2-40B4-BE49-F238E27FC236}">
                <a16:creationId xmlns:a16="http://schemas.microsoft.com/office/drawing/2014/main" id="{DB7146DC-3549-44D8-B75F-74E246E1ECEC}"/>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574AAAA6-FA99-45DF-9950-8C885B2C5AE7}"/>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50756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F96BFB-959D-4E40-8E82-FEE94CCA1CC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C1097E65-DCFF-4F0B-A58C-56D106D78D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9BD52B0-80F0-44D4-B22C-F93AB69D66F5}"/>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5" name="Нижний колонтитул 4">
            <a:extLst>
              <a:ext uri="{FF2B5EF4-FFF2-40B4-BE49-F238E27FC236}">
                <a16:creationId xmlns:a16="http://schemas.microsoft.com/office/drawing/2014/main" id="{F794D57A-E98F-4C0D-BF85-CA74B35E0C8B}"/>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B49F7729-545A-4BB2-A105-EB59F6CFE638}"/>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19327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67BB8F-CEA1-4087-893B-851092172D1A}"/>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3AE55EC4-D7D3-49A2-BF1C-A2A39F90DD0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38E96152-AAD4-4247-BD8F-A879C07144C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BEB38FE3-C2A2-4987-BB85-F2821A293CAD}"/>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6" name="Нижний колонтитул 5">
            <a:extLst>
              <a:ext uri="{FF2B5EF4-FFF2-40B4-BE49-F238E27FC236}">
                <a16:creationId xmlns:a16="http://schemas.microsoft.com/office/drawing/2014/main" id="{1B86F011-0614-4A18-A2C6-F08F47A76DC4}"/>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EAE92975-4273-43DD-B9BD-2855A227C5A8}"/>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72947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DD1226-BD67-43EA-8A7E-31274BA2F578}"/>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1E221940-FE19-4365-B63A-B937C1C582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160648A-0AC9-426C-8C6E-D2F4C07A9D4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971543B4-E0D2-402D-9F3B-D5E451216C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6C22E64-49E7-4160-AA8C-A033EE55407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AF823FA4-CB26-43DE-B650-FB7C5218909D}"/>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8" name="Нижний колонтитул 7">
            <a:extLst>
              <a:ext uri="{FF2B5EF4-FFF2-40B4-BE49-F238E27FC236}">
                <a16:creationId xmlns:a16="http://schemas.microsoft.com/office/drawing/2014/main" id="{0B6DDBA1-B338-4623-AD92-AE9551AC81FD}"/>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D1420BE5-BD1F-4FC8-9ED0-BC8E8FB6D9B4}"/>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4629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31A889-B452-43CD-85F7-6053A96CD376}"/>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90B301AD-9D12-4915-9990-8FB673E96BBC}"/>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4" name="Нижний колонтитул 3">
            <a:extLst>
              <a:ext uri="{FF2B5EF4-FFF2-40B4-BE49-F238E27FC236}">
                <a16:creationId xmlns:a16="http://schemas.microsoft.com/office/drawing/2014/main" id="{A8EDD9A9-F55C-4A54-AB28-7FD89E7B0394}"/>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33F40588-C80D-47DA-981A-061B72D8616B}"/>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9750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2CBC07E-B374-4E8E-878D-00F3CD0857D4}"/>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3" name="Нижний колонтитул 2">
            <a:extLst>
              <a:ext uri="{FF2B5EF4-FFF2-40B4-BE49-F238E27FC236}">
                <a16:creationId xmlns:a16="http://schemas.microsoft.com/office/drawing/2014/main" id="{0E333C5C-DB24-463D-9E12-147D96D38E11}"/>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08001B51-F971-4302-A63E-27C45376AEA9}"/>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04660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96F025-828E-4AD9-AAF5-4E755AE34C8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0CB0DC38-5CAE-4F42-A8BA-CAA449D96C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0E1A9A7A-535F-4131-B882-D2FF3B5B4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9C0D2CD-87B0-4634-907D-2CC9FC339846}"/>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6" name="Нижний колонтитул 5">
            <a:extLst>
              <a:ext uri="{FF2B5EF4-FFF2-40B4-BE49-F238E27FC236}">
                <a16:creationId xmlns:a16="http://schemas.microsoft.com/office/drawing/2014/main" id="{5A1275A9-2F6E-45A1-A50B-3F07FBD3D214}"/>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D8C4D26E-BEA1-4584-A50D-8D172ACE25DB}"/>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52165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B857D0-5228-4CC9-A523-2E77BD8492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C021002F-308C-4EC2-BCFF-01B03416DA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F12EBCE1-B1C4-4BEF-BF60-CC9F62FCE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0015B92-F2A0-48AA-8DB0-56069879648B}"/>
              </a:ext>
            </a:extLst>
          </p:cNvPr>
          <p:cNvSpPr>
            <a:spLocks noGrp="1"/>
          </p:cNvSpPr>
          <p:nvPr>
            <p:ph type="dt" sz="half" idx="10"/>
          </p:nvPr>
        </p:nvSpPr>
        <p:spPr/>
        <p:txBody>
          <a:bodyPr/>
          <a:lstStyle/>
          <a:p>
            <a:fld id="{97CB622D-85A6-465F-8341-56B266777991}" type="datetimeFigureOut">
              <a:rPr lang="en-US" smtClean="0"/>
              <a:t>10/16/2019</a:t>
            </a:fld>
            <a:endParaRPr lang="en-US"/>
          </a:p>
        </p:txBody>
      </p:sp>
      <p:sp>
        <p:nvSpPr>
          <p:cNvPr id="6" name="Нижний колонтитул 5">
            <a:extLst>
              <a:ext uri="{FF2B5EF4-FFF2-40B4-BE49-F238E27FC236}">
                <a16:creationId xmlns:a16="http://schemas.microsoft.com/office/drawing/2014/main" id="{6F046AC9-F139-4A92-A0B9-A801FCB42125}"/>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7D688787-57E2-4CCB-93D1-1F3B6A1CDD82}"/>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0197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1DEC2E-F15D-4CE2-848E-6668E235D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46335753-53FE-4967-A32A-8593BA6136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BED1C616-F060-4133-901C-2D220752E9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B622D-85A6-465F-8341-56B266777991}" type="datetimeFigureOut">
              <a:rPr lang="en-US" smtClean="0"/>
              <a:t>10/16/2019</a:t>
            </a:fld>
            <a:endParaRPr lang="en-US"/>
          </a:p>
        </p:txBody>
      </p:sp>
      <p:sp>
        <p:nvSpPr>
          <p:cNvPr id="5" name="Нижний колонтитул 4">
            <a:extLst>
              <a:ext uri="{FF2B5EF4-FFF2-40B4-BE49-F238E27FC236}">
                <a16:creationId xmlns:a16="http://schemas.microsoft.com/office/drawing/2014/main" id="{DE7DE898-6AEF-498A-8852-06B18D839C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AA2AE0E0-A743-430E-87FB-C4470A3A96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25DDF-8932-4E13-8F53-752A00794C56}" type="slidenum">
              <a:rPr lang="en-US" smtClean="0"/>
              <a:t>‹#›</a:t>
            </a:fld>
            <a:endParaRPr lang="en-US"/>
          </a:p>
        </p:txBody>
      </p:sp>
    </p:spTree>
    <p:extLst>
      <p:ext uri="{BB962C8B-B14F-4D97-AF65-F5344CB8AC3E}">
        <p14:creationId xmlns:p14="http://schemas.microsoft.com/office/powerpoint/2010/main" val="181554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BB766-F79D-444F-B23F-E62E68BB7FB3}"/>
              </a:ext>
            </a:extLst>
          </p:cNvPr>
          <p:cNvSpPr>
            <a:spLocks noGrp="1"/>
          </p:cNvSpPr>
          <p:nvPr>
            <p:ph type="ctrTitle"/>
          </p:nvPr>
        </p:nvSpPr>
        <p:spPr/>
        <p:txBody>
          <a:bodyPr/>
          <a:lstStyle/>
          <a:p>
            <a:r>
              <a:rPr lang="ru-RU" dirty="0"/>
              <a:t>Текстовые задачи</a:t>
            </a:r>
            <a:br>
              <a:rPr lang="ru-RU" dirty="0"/>
            </a:br>
            <a:endParaRPr lang="en-US" dirty="0"/>
          </a:p>
        </p:txBody>
      </p:sp>
      <p:sp>
        <p:nvSpPr>
          <p:cNvPr id="3" name="Подзаголовок 2">
            <a:extLst>
              <a:ext uri="{FF2B5EF4-FFF2-40B4-BE49-F238E27FC236}">
                <a16:creationId xmlns:a16="http://schemas.microsoft.com/office/drawing/2014/main" id="{21C20C15-7C86-45BC-AE5E-81D59B8AB2BF}"/>
              </a:ext>
            </a:extLst>
          </p:cNvPr>
          <p:cNvSpPr>
            <a:spLocks noGrp="1"/>
          </p:cNvSpPr>
          <p:nvPr>
            <p:ph type="subTitle" idx="1"/>
          </p:nvPr>
        </p:nvSpPr>
        <p:spPr/>
        <p:txBody>
          <a:bodyPr>
            <a:normAutofit/>
          </a:bodyPr>
          <a:lstStyle/>
          <a:p>
            <a:r>
              <a:rPr lang="ru-RU" sz="3600" dirty="0"/>
              <a:t>Занятие 3 </a:t>
            </a:r>
          </a:p>
          <a:p>
            <a:r>
              <a:rPr lang="ru-RU" sz="3600" dirty="0"/>
              <a:t>Задачи на движение по кругу и по воде</a:t>
            </a:r>
            <a:endParaRPr lang="en-US" sz="3600" dirty="0"/>
          </a:p>
        </p:txBody>
      </p:sp>
    </p:spTree>
    <p:extLst>
      <p:ext uri="{BB962C8B-B14F-4D97-AF65-F5344CB8AC3E}">
        <p14:creationId xmlns:p14="http://schemas.microsoft.com/office/powerpoint/2010/main" val="675531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E40A3E7-26C7-467A-A984-7B5081BFA7AA}"/>
              </a:ext>
            </a:extLst>
          </p:cNvPr>
          <p:cNvSpPr/>
          <p:nvPr/>
        </p:nvSpPr>
        <p:spPr>
          <a:xfrm>
            <a:off x="946951" y="580994"/>
            <a:ext cx="10298097" cy="5909310"/>
          </a:xfrm>
          <a:prstGeom prst="rect">
            <a:avLst/>
          </a:prstGeom>
        </p:spPr>
        <p:txBody>
          <a:bodyPr wrap="square">
            <a:spAutoFit/>
          </a:bodyPr>
          <a:lstStyle/>
          <a:p>
            <a:pPr marL="342900" lvl="0" indent="-342900" algn="just">
              <a:spcAft>
                <a:spcPts val="0"/>
              </a:spcAft>
              <a:buFont typeface="+mj-lt"/>
              <a:buAutoNum type="arabicPeriod" startAt="16"/>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 11</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6 </a:t>
            </a:r>
            <a:r>
              <a:rPr lang="ru-RU" dirty="0">
                <a:solidFill>
                  <a:srgbClr val="000000"/>
                </a:solidFill>
                <a:latin typeface="Verdana" panose="020B0604030504040204" pitchFamily="34" charset="0"/>
              </a:rPr>
              <a:t>Первая труба пропускает на 1 литр воды в минуту меньше, чем вторая. Сколько литров воды в минуту пропускает первая труба, если резервуар объемом 110 литров она заполняет на 1 минуту дольше, чем вторая труба?</a:t>
            </a:r>
          </a:p>
          <a:p>
            <a:pPr marL="342900" lvl="0" indent="-342900" algn="just">
              <a:spcAft>
                <a:spcPts val="0"/>
              </a:spcAft>
              <a:buFont typeface="+mj-lt"/>
              <a:buAutoNum type="arabicPeriod" startAt="16"/>
              <a:tabLst>
                <a:tab pos="228600" algn="l"/>
              </a:tabLst>
            </a:pPr>
            <a:endParaRPr lang="ru-RU" dirty="0">
              <a:solidFill>
                <a:srgbClr val="000000"/>
              </a:solidFill>
              <a:latin typeface="Verdana" panose="020B0604030504040204" pitchFamily="34" charset="0"/>
            </a:endParaRPr>
          </a:p>
          <a:p>
            <a:pPr lvl="0" algn="just">
              <a:spcAft>
                <a:spcPts val="0"/>
              </a:spcAft>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17"/>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130</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dirty="0">
                <a:solidFill>
                  <a:srgbClr val="000000"/>
                </a:solidFill>
                <a:latin typeface="Verdana" panose="020B0604030504040204" pitchFamily="34" charset="0"/>
              </a:rPr>
              <a:t>Первый насос наполняет бак за 20 минут, второй — за 30 минут, а третий — за 1 час. За сколько минут наполнят бак три насоса, работая одновременно?</a:t>
            </a:r>
          </a:p>
          <a:p>
            <a:pPr lvl="0" algn="just">
              <a:spcAft>
                <a:spcPts val="0"/>
              </a:spcAft>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15"/>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18"/>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133</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dirty="0">
                <a:solidFill>
                  <a:srgbClr val="000000"/>
                </a:solidFill>
                <a:latin typeface="Verdana" panose="020B0604030504040204" pitchFamily="34" charset="0"/>
              </a:rPr>
              <a:t>Две трубы наполняют бассейн за 3 часа 36 минут, а одна первая труба наполняет бассейн за 6 часов. За сколько часов наполняет бассейн одна вторая труба</a:t>
            </a:r>
          </a:p>
          <a:p>
            <a:pPr marL="342900" lvl="0" indent="-342900" algn="just">
              <a:spcAft>
                <a:spcPts val="0"/>
              </a:spcAft>
              <a:buFont typeface="+mj-lt"/>
              <a:buAutoNum type="arabicPeriod" startAt="18"/>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18"/>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18"/>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135 </a:t>
            </a:r>
            <a:r>
              <a:rPr lang="ru-RU" dirty="0">
                <a:solidFill>
                  <a:srgbClr val="000000"/>
                </a:solidFill>
                <a:latin typeface="Verdana" panose="020B0604030504040204" pitchFamily="34" charset="0"/>
              </a:rPr>
              <a:t>В помощь садовому насосу, перекачивающему 5 литров воды за 2 минуты, подключили второй насос, перекачивающий тот же объем воды за 3 минуты. Сколько минут эти два насоса должны работать совместно, чтобы перекачать 25 литров воды?</a:t>
            </a:r>
          </a:p>
          <a:p>
            <a:pPr marL="342900" lvl="0" indent="-342900" algn="just">
              <a:spcAft>
                <a:spcPts val="0"/>
              </a:spcAft>
              <a:buFont typeface="+mj-lt"/>
              <a:buAutoNum type="arabicPeriod" startAt="18"/>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18"/>
              <a:tabLst>
                <a:tab pos="228600" algn="l"/>
              </a:tabLst>
            </a:pPr>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194346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1172E4-285B-4E41-95B7-C739F3E61327}"/>
              </a:ext>
            </a:extLst>
          </p:cNvPr>
          <p:cNvSpPr/>
          <p:nvPr/>
        </p:nvSpPr>
        <p:spPr>
          <a:xfrm>
            <a:off x="1313895" y="318208"/>
            <a:ext cx="9055223" cy="6186309"/>
          </a:xfrm>
          <a:prstGeom prst="rect">
            <a:avLst/>
          </a:prstGeom>
        </p:spPr>
        <p:txBody>
          <a:bodyPr wrap="square">
            <a:spAutoFit/>
          </a:bodyPr>
          <a:lstStyle/>
          <a:p>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20. </a:t>
            </a: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№147 Бригада маляров красит забор длиной 240 метров, ежедневно увеличивая норму покраски на одно и то же число метров. Известно, что за первый и последний день в сумме бригада покрасила 60 метров забора. Определите, сколько дней бригада маляров красила весь забор</a:t>
            </a:r>
            <a:endPar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endParaRPr lang="en-US" dirty="0">
              <a:solidFill>
                <a:srgbClr val="000000"/>
              </a:solidFill>
              <a:latin typeface="Verdana" panose="020B0604030504040204" pitchFamily="34" charset="0"/>
              <a:cs typeface="Times New Roman" panose="02020603050405020304" pitchFamily="18" charset="0"/>
            </a:endParaRPr>
          </a:p>
          <a:p>
            <a:r>
              <a:rPr lang="en-US" dirty="0">
                <a:solidFill>
                  <a:srgbClr val="000000"/>
                </a:solidFill>
                <a:latin typeface="Verdana" panose="020B0604030504040204" pitchFamily="34" charset="0"/>
                <a:cs typeface="Times New Roman" panose="02020603050405020304" pitchFamily="18" charset="0"/>
              </a:rPr>
              <a:t>21.</a:t>
            </a:r>
            <a:r>
              <a:rPr lang="ru-RU" dirty="0">
                <a:solidFill>
                  <a:srgbClr val="000000"/>
                </a:solidFill>
                <a:latin typeface="Verdana" panose="020B0604030504040204" pitchFamily="34" charset="0"/>
                <a:cs typeface="Times New Roman" panose="02020603050405020304" pitchFamily="18" charset="0"/>
              </a:rPr>
              <a:t> </a:t>
            </a: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№148</a:t>
            </a:r>
            <a:r>
              <a:rPr lang="en-US" dirty="0">
                <a:solidFill>
                  <a:srgbClr val="000000"/>
                </a:solidFill>
                <a:latin typeface="Verdana" panose="020B0604030504040204" pitchFamily="34" charset="0"/>
                <a:cs typeface="Times New Roman" panose="02020603050405020304" pitchFamily="18" charset="0"/>
              </a:rPr>
              <a:t> </a:t>
            </a:r>
            <a:r>
              <a:rPr lang="ru-RU" dirty="0">
                <a:solidFill>
                  <a:srgbClr val="000000"/>
                </a:solidFill>
                <a:latin typeface="Verdana" panose="020B0604030504040204" pitchFamily="34" charset="0"/>
                <a:cs typeface="Times New Roman" panose="02020603050405020304" pitchFamily="18" charset="0"/>
              </a:rPr>
              <a:t>Рабочие прокладывают тоннель длиной 500 метров, ежедневно увеличивая норму прокладки на одно и то же число метров. Известно, что за первый день рабочие проложили 3 метра тоннеля. Определите, сколько метров тоннеля проложили рабочие в последний день, если вся работа была выполнена за 10 дней</a:t>
            </a:r>
            <a:endParaRPr lang="en-US" dirty="0">
              <a:solidFill>
                <a:srgbClr val="000000"/>
              </a:solidFill>
              <a:latin typeface="Verdana" panose="020B0604030504040204" pitchFamily="34" charset="0"/>
              <a:cs typeface="Times New Roman" panose="02020603050405020304" pitchFamily="18" charset="0"/>
            </a:endParaRPr>
          </a:p>
          <a:p>
            <a:endParaRPr lang="en-US" dirty="0"/>
          </a:p>
          <a:p>
            <a:endParaRPr lang="en-US" dirty="0"/>
          </a:p>
          <a:p>
            <a:r>
              <a:rPr lang="en-US" dirty="0"/>
              <a:t>22.</a:t>
            </a:r>
            <a:r>
              <a:rPr lang="en-US" dirty="0">
                <a:solidFill>
                  <a:srgbClr val="000000"/>
                </a:solidFill>
                <a:latin typeface="Verdana" panose="020B0604030504040204" pitchFamily="34" charset="0"/>
                <a:cs typeface="Times New Roman" panose="02020603050405020304" pitchFamily="18" charset="0"/>
              </a:rPr>
              <a:t> </a:t>
            </a:r>
            <a:r>
              <a:rPr lang="ru-RU" dirty="0">
                <a:solidFill>
                  <a:srgbClr val="000000"/>
                </a:solidFill>
                <a:latin typeface="Verdana" panose="020B0604030504040204" pitchFamily="34" charset="0"/>
                <a:cs typeface="Times New Roman" panose="02020603050405020304" pitchFamily="18" charset="0"/>
              </a:rPr>
              <a:t> </a:t>
            </a: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№155</a:t>
            </a:r>
            <a:r>
              <a:rPr lang="ru-RU" dirty="0"/>
              <a:t> </a:t>
            </a:r>
            <a:r>
              <a:rPr lang="ru-RU" dirty="0">
                <a:solidFill>
                  <a:srgbClr val="000000"/>
                </a:solidFill>
                <a:latin typeface="Verdana" panose="020B0604030504040204" pitchFamily="34" charset="0"/>
                <a:cs typeface="Times New Roman" panose="02020603050405020304" pitchFamily="18" charset="0"/>
              </a:rPr>
              <a:t>Компания "Альфа" начала инвестировать средства в перспективную отрасль в 2001 году, имея капитал в размере 5000 долларов. Каждый год, начиная с 2002 года, она получала прибыль, которая составляла 200% от капитала предыдущего года. А компания «Бета» начала инвестировать средства в другую отрасль в 2003 году, имея капитал в размере 10000 долларов, и, начиная с 2004 года, ежегодно получала прибыль, составляющую 400% от капитала предыдущего года. На сколько долларов капитал одной из компаний был больше капитала другой к концу 2006 года, если прибыль из оборота не изымалась?</a:t>
            </a:r>
            <a:endParaRPr lang="en-US" dirty="0">
              <a:solidFill>
                <a:srgbClr val="000000"/>
              </a:solidFill>
              <a:latin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96600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E339593-B9BF-459A-9B0A-9B6F51EFCAB3}"/>
              </a:ext>
            </a:extLst>
          </p:cNvPr>
          <p:cNvSpPr/>
          <p:nvPr/>
        </p:nvSpPr>
        <p:spPr>
          <a:xfrm>
            <a:off x="3052340" y="694652"/>
            <a:ext cx="5945282" cy="923330"/>
          </a:xfrm>
          <a:prstGeom prst="rect">
            <a:avLst/>
          </a:prstGeom>
          <a:noFill/>
        </p:spPr>
        <p:txBody>
          <a:bodyPr wrap="none" lIns="91440" tIns="45720" rIns="91440" bIns="45720">
            <a:spAutoFit/>
          </a:bodyPr>
          <a:lstStyle/>
          <a:p>
            <a:pPr algn="ctr"/>
            <a:r>
              <a:rPr lang="ru-RU" sz="5400" b="0" cap="none" spc="0" dirty="0">
                <a:ln w="0"/>
                <a:solidFill>
                  <a:schemeClr val="tx1"/>
                </a:solidFill>
                <a:effectLst>
                  <a:outerShdw blurRad="38100" dist="19050" dir="2700000" algn="tl" rotWithShape="0">
                    <a:schemeClr val="dk1">
                      <a:alpha val="40000"/>
                    </a:schemeClr>
                  </a:outerShdw>
                </a:effectLst>
              </a:rPr>
              <a:t>Домашнее задание</a:t>
            </a:r>
          </a:p>
        </p:txBody>
      </p:sp>
      <p:sp>
        <p:nvSpPr>
          <p:cNvPr id="4" name="Прямоугольник 3">
            <a:extLst>
              <a:ext uri="{FF2B5EF4-FFF2-40B4-BE49-F238E27FC236}">
                <a16:creationId xmlns:a16="http://schemas.microsoft.com/office/drawing/2014/main" id="{5621C763-5CA4-4BE7-995B-381E3F12D5AA}"/>
              </a:ext>
            </a:extLst>
          </p:cNvPr>
          <p:cNvSpPr/>
          <p:nvPr/>
        </p:nvSpPr>
        <p:spPr>
          <a:xfrm>
            <a:off x="2740616" y="2434649"/>
            <a:ext cx="6269666" cy="1938992"/>
          </a:xfrm>
          <a:prstGeom prst="rect">
            <a:avLst/>
          </a:prstGeom>
          <a:noFill/>
        </p:spPr>
        <p:txBody>
          <a:bodyPr wrap="none" lIns="91440" tIns="45720" rIns="91440" bIns="45720">
            <a:spAutoFit/>
          </a:bodyPr>
          <a:lstStyle/>
          <a:p>
            <a:pPr algn="ctr"/>
            <a:r>
              <a:rPr lang="ru-RU" sz="4000" b="0" cap="none" spc="0">
                <a:ln w="0"/>
                <a:gradFill>
                  <a:gsLst>
                    <a:gs pos="21000">
                      <a:srgbClr val="53575C"/>
                    </a:gs>
                    <a:gs pos="88000">
                      <a:srgbClr val="C5C7CA"/>
                    </a:gs>
                  </a:gsLst>
                  <a:lin ang="5400000"/>
                </a:gradFill>
                <a:effectLst/>
              </a:rPr>
              <a:t>№</a:t>
            </a:r>
            <a:r>
              <a:rPr lang="ru-RU" sz="4000">
                <a:ln w="0"/>
                <a:gradFill>
                  <a:gsLst>
                    <a:gs pos="21000">
                      <a:srgbClr val="53575C"/>
                    </a:gs>
                    <a:gs pos="88000">
                      <a:srgbClr val="C5C7CA"/>
                    </a:gs>
                  </a:gsLst>
                  <a:lin ang="5400000"/>
                </a:gradFill>
              </a:rPr>
              <a:t>112</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113</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11</a:t>
            </a:r>
            <a:r>
              <a:rPr lang="en-US" sz="4000" dirty="0">
                <a:ln w="0"/>
                <a:gradFill>
                  <a:gsLst>
                    <a:gs pos="21000">
                      <a:srgbClr val="53575C"/>
                    </a:gs>
                    <a:gs pos="88000">
                      <a:srgbClr val="C5C7CA"/>
                    </a:gs>
                  </a:gsLst>
                  <a:lin ang="5400000"/>
                </a:gradFill>
              </a:rPr>
              <a:t>7,</a:t>
            </a:r>
            <a:r>
              <a:rPr lang="ru-RU" sz="4000" dirty="0">
                <a:ln w="0"/>
                <a:gradFill>
                  <a:gsLst>
                    <a:gs pos="21000">
                      <a:srgbClr val="53575C"/>
                    </a:gs>
                    <a:gs pos="88000">
                      <a:srgbClr val="C5C7CA"/>
                    </a:gs>
                  </a:gsLst>
                  <a:lin ang="5400000"/>
                </a:gradFill>
              </a:rPr>
              <a:t>123</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132</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134</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 </a:t>
            </a:r>
          </a:p>
          <a:p>
            <a:pPr algn="ctr"/>
            <a:r>
              <a:rPr lang="ru-RU" sz="4000" dirty="0">
                <a:ln w="0"/>
                <a:gradFill>
                  <a:gsLst>
                    <a:gs pos="21000">
                      <a:srgbClr val="53575C"/>
                    </a:gs>
                    <a:gs pos="88000">
                      <a:srgbClr val="C5C7CA"/>
                    </a:gs>
                  </a:gsLst>
                  <a:lin ang="5400000"/>
                </a:gradFill>
              </a:rPr>
              <a:t>149</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150, 151,152,153,154 </a:t>
            </a:r>
            <a:endParaRPr lang="en-US" sz="4000" dirty="0">
              <a:ln w="0"/>
              <a:gradFill>
                <a:gsLst>
                  <a:gs pos="21000">
                    <a:srgbClr val="53575C"/>
                  </a:gs>
                  <a:gs pos="88000">
                    <a:srgbClr val="C5C7CA"/>
                  </a:gs>
                </a:gsLst>
                <a:lin ang="5400000"/>
              </a:gradFill>
            </a:endParaRPr>
          </a:p>
          <a:p>
            <a:pPr algn="ctr"/>
            <a:r>
              <a:rPr lang="ru-RU" sz="4000" b="0" cap="none" spc="0" dirty="0">
                <a:ln w="0"/>
                <a:gradFill>
                  <a:gsLst>
                    <a:gs pos="21000">
                      <a:srgbClr val="53575C"/>
                    </a:gs>
                    <a:gs pos="88000">
                      <a:srgbClr val="C5C7CA"/>
                    </a:gs>
                  </a:gsLst>
                  <a:lin ang="5400000"/>
                </a:gradFill>
                <a:effectLst/>
              </a:rPr>
              <a:t> </a:t>
            </a:r>
          </a:p>
        </p:txBody>
      </p:sp>
    </p:spTree>
    <p:extLst>
      <p:ext uri="{BB962C8B-B14F-4D97-AF65-F5344CB8AC3E}">
        <p14:creationId xmlns:p14="http://schemas.microsoft.com/office/powerpoint/2010/main" val="355929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6F5E5F8-672E-42BA-A61B-FA7283D83202}"/>
              </a:ext>
            </a:extLst>
          </p:cNvPr>
          <p:cNvSpPr/>
          <p:nvPr/>
        </p:nvSpPr>
        <p:spPr>
          <a:xfrm>
            <a:off x="1198487" y="831322"/>
            <a:ext cx="9161754" cy="5909310"/>
          </a:xfrm>
          <a:prstGeom prst="rect">
            <a:avLst/>
          </a:prstGeom>
        </p:spPr>
        <p:txBody>
          <a:bodyPr wrap="square">
            <a:spAutoFit/>
          </a:bodyPr>
          <a:lstStyle/>
          <a:p>
            <a:pPr marL="342900" indent="-342900">
              <a:buFont typeface="+mj-lt"/>
              <a:buAutoNum type="arabicPeriod"/>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75  </a:t>
            </a:r>
            <a:r>
              <a:rPr lang="ru-RU" dirty="0">
                <a:solidFill>
                  <a:srgbClr val="000000"/>
                </a:solidFill>
                <a:latin typeface="Verdana" panose="020B0604030504040204" pitchFamily="34" charset="0"/>
                <a:cs typeface="Times New Roman" panose="02020603050405020304" pitchFamily="18" charset="0"/>
              </a:rPr>
              <a:t>Два мотоциклиста стартуют одновременно в одном направлении из двух диаметрально противоположных точек круговой трассы, длина которой равна 14 км. Через сколько минут мотоциклисты поравняются в первый раз, если скорость одного из них на 21 км/ч больше скорости другого?</a:t>
            </a:r>
          </a:p>
          <a:p>
            <a:pPr marL="342900" indent="-342900">
              <a:buFont typeface="+mj-lt"/>
              <a:buAutoNum type="arabicPeriod"/>
            </a:pPr>
            <a:endPar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endPar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76 </a:t>
            </a:r>
            <a:r>
              <a:rPr lang="ru-RU" dirty="0">
                <a:solidFill>
                  <a:srgbClr val="000000"/>
                </a:solidFill>
                <a:latin typeface="Verdana" panose="020B0604030504040204" pitchFamily="34" charset="0"/>
                <a:cs typeface="Times New Roman" panose="02020603050405020304" pitchFamily="18" charset="0"/>
              </a:rPr>
              <a:t>Из одной точки круговой трассы, длина которой равна 14 км, одновременно в одном направлении стартовали два автомобиля. Скорость первого автомобиля равна 80 км/ч, и через 40 минут после старта он опережал второй автомобиль на один круг. Найдите скорость второго автомобиля. Ответ дайте в км/ч.</a:t>
            </a:r>
          </a:p>
          <a:p>
            <a:pPr marL="342900" indent="-342900">
              <a:buFont typeface="+mj-lt"/>
              <a:buAutoNum type="arabicPeriod"/>
            </a:pPr>
            <a:endParaRPr lang="ru-RU"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a:pPr>
            <a:endParaRPr lang="ru-RU"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77 </a:t>
            </a:r>
            <a:r>
              <a:rPr lang="ru-RU" dirty="0">
                <a:solidFill>
                  <a:srgbClr val="000000"/>
                </a:solidFill>
                <a:latin typeface="Verdana" panose="020B0604030504040204" pitchFamily="34" charset="0"/>
                <a:cs typeface="Times New Roman" panose="02020603050405020304" pitchFamily="18" charset="0"/>
              </a:rPr>
              <a:t>Из пункта A круговой трассы выехал велосипедист, а через 30 минут следом за ним отправился мотоциклист. Через 10 минут после отправления он догнал велосипедиста в первый раз, а еще через 30 минут после этого догнал его во второй раз. Найдите скорость мотоциклиста, если длина трассы равна 30 км. Ответ дайте в км/ч.</a:t>
            </a:r>
            <a:endParaRPr lang="en-US"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65550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1416673-B543-48A8-B241-D14C06C92215}"/>
              </a:ext>
            </a:extLst>
          </p:cNvPr>
          <p:cNvSpPr/>
          <p:nvPr/>
        </p:nvSpPr>
        <p:spPr>
          <a:xfrm>
            <a:off x="1189606" y="833113"/>
            <a:ext cx="10093912" cy="4524315"/>
          </a:xfrm>
          <a:prstGeom prst="rect">
            <a:avLst/>
          </a:prstGeom>
        </p:spPr>
        <p:txBody>
          <a:bodyPr wrap="square">
            <a:spAutoFit/>
          </a:bodyPr>
          <a:lstStyle/>
          <a:p>
            <a:pPr marL="342900" indent="-342900">
              <a:buFont typeface="+mj-lt"/>
              <a:buAutoNum type="arabicPeriod" startAt="4"/>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83 </a:t>
            </a:r>
            <a:r>
              <a:rPr lang="ru-RU" dirty="0">
                <a:solidFill>
                  <a:srgbClr val="000000"/>
                </a:solidFill>
                <a:latin typeface="Verdana" panose="020B0604030504040204" pitchFamily="34" charset="0"/>
                <a:cs typeface="Times New Roman" panose="02020603050405020304" pitchFamily="18" charset="0"/>
              </a:rPr>
              <a:t>Теплоход проходит по течению реки до пункта назначения 513 км и после стоянки возвращается в пункт отправления. Найдите скорость теплохода в неподвижной воде, если скорость течения равна 4 км/ч, стоянка длится 8 часов, а в пункт отправления теплоход возвращается через 54 часа после отплытия из него. Ответ дайте </a:t>
            </a:r>
          </a:p>
          <a:p>
            <a:pPr marL="342900" indent="-342900">
              <a:buFont typeface="+mj-lt"/>
              <a:buAutoNum type="arabicPeriod" startAt="4"/>
            </a:pPr>
            <a:endPar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4"/>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84 </a:t>
            </a:r>
            <a:r>
              <a:rPr lang="ru-RU" dirty="0">
                <a:solidFill>
                  <a:srgbClr val="000000"/>
                </a:solidFill>
                <a:latin typeface="Verdana" panose="020B0604030504040204" pitchFamily="34" charset="0"/>
                <a:cs typeface="Times New Roman" panose="02020603050405020304" pitchFamily="18" charset="0"/>
              </a:rPr>
              <a:t>Катер в 11:00 вышел из пункта А в пункт В, расположенный в 30 км от А. Пробыв в пункте В 2 часа 40 минут, катер отправился назад и вернулся в пункт А в 19:00. Определите (в км/ч) собственную скорость катера, если известно, что скорость течения реки 3 км/ч</a:t>
            </a:r>
          </a:p>
          <a:p>
            <a:pPr marL="342900" indent="-342900">
              <a:buFont typeface="+mj-lt"/>
              <a:buAutoNum type="arabicPeriod" startAt="4"/>
            </a:pPr>
            <a:endParaRPr lang="en-US"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4"/>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86 </a:t>
            </a:r>
            <a:r>
              <a:rPr lang="ru-RU" dirty="0">
                <a:solidFill>
                  <a:srgbClr val="000000"/>
                </a:solidFill>
                <a:latin typeface="Verdana" panose="020B0604030504040204" pitchFamily="34" charset="0"/>
                <a:cs typeface="Times New Roman" panose="02020603050405020304" pitchFamily="18" charset="0"/>
              </a:rPr>
              <a:t>Моторная лодка прошла против течения реки 112 км и вернулась в пункт отправления, затратив на обратный путь на 6 часов меньше. Найдите скорость течения, если скорость лодки в неподвижной воде равна 11 км/ч. Ответ дайте в км/ ч.</a:t>
            </a:r>
            <a:endParaRPr lang="en-US"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4"/>
            </a:pPr>
            <a:endParaRPr lang="en-US" dirty="0"/>
          </a:p>
        </p:txBody>
      </p:sp>
    </p:spTree>
    <p:extLst>
      <p:ext uri="{BB962C8B-B14F-4D97-AF65-F5344CB8AC3E}">
        <p14:creationId xmlns:p14="http://schemas.microsoft.com/office/powerpoint/2010/main" val="25301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E7AFDC14-D16A-494B-BB7C-B6763711B117}"/>
              </a:ext>
            </a:extLst>
          </p:cNvPr>
          <p:cNvSpPr/>
          <p:nvPr/>
        </p:nvSpPr>
        <p:spPr>
          <a:xfrm>
            <a:off x="896643" y="1001592"/>
            <a:ext cx="10164933" cy="3970318"/>
          </a:xfrm>
          <a:prstGeom prst="rect">
            <a:avLst/>
          </a:prstGeom>
        </p:spPr>
        <p:txBody>
          <a:bodyPr wrap="square">
            <a:spAutoFit/>
          </a:bodyPr>
          <a:lstStyle/>
          <a:p>
            <a:pPr marL="342900" indent="-342900">
              <a:buFont typeface="+mj-lt"/>
              <a:buAutoNum type="arabicPeriod" startAt="7"/>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91 </a:t>
            </a:r>
            <a:r>
              <a:rPr lang="ru-RU" dirty="0">
                <a:solidFill>
                  <a:srgbClr val="000000"/>
                </a:solidFill>
                <a:latin typeface="Verdana" panose="020B0604030504040204" pitchFamily="34" charset="0"/>
                <a:cs typeface="Times New Roman" panose="02020603050405020304" pitchFamily="18" charset="0"/>
              </a:rPr>
              <a:t>От пристани A к пристани B отправился с постоянной скоростью первый теплоход, а через 1 час после этого следом за ним со скоростью на 1 км/ч большей отправился второй. Расстояние между пристанями равно 420 км. Найдите скорость первого теплохода, если в пункт B оба теплохода прибыли одновременно. Ответ дайте в км/ч.</a:t>
            </a:r>
            <a:endParaRPr lang="en-US"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7"/>
            </a:pPr>
            <a:endParaRPr lang="en-US" dirty="0"/>
          </a:p>
          <a:p>
            <a:pPr marL="342900" indent="-342900">
              <a:buFont typeface="+mj-lt"/>
              <a:buAutoNum type="arabicPeriod" startAt="7"/>
            </a:pPr>
            <a:endPar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7"/>
            </a:pPr>
            <a:endPar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7"/>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109 </a:t>
            </a:r>
            <a:r>
              <a:rPr lang="ru-RU" dirty="0">
                <a:solidFill>
                  <a:srgbClr val="000000"/>
                </a:solidFill>
                <a:latin typeface="Verdana" panose="020B0604030504040204" pitchFamily="34" charset="0"/>
                <a:cs typeface="Times New Roman" panose="02020603050405020304" pitchFamily="18" charset="0"/>
              </a:rPr>
              <a:t>Весной катер идёт против течения реки в 1 2/3раза медленнее, чем по течению. Летом течение становится на 1 км/ч медленнее. Поэтому летом катер идёт против течения в 1 ½ раза медленнее, чем по течению. Найдите скорость течения весной (в км/ч)</a:t>
            </a:r>
          </a:p>
          <a:p>
            <a:pPr marL="342900" indent="-342900">
              <a:buFont typeface="+mj-lt"/>
              <a:buAutoNum type="arabicPeriod" startAt="7"/>
            </a:pPr>
            <a:endParaRPr lang="en-US" dirty="0">
              <a:solidFill>
                <a:srgbClr val="000000"/>
              </a:solidFill>
              <a:latin typeface="Verdana" panose="020B0604030504040204" pitchFamily="34" charset="0"/>
              <a:cs typeface="Times New Roman" panose="02020603050405020304" pitchFamily="18" charset="0"/>
            </a:endParaRPr>
          </a:p>
          <a:p>
            <a:endParaRPr lang="en-US" dirty="0">
              <a:solidFill>
                <a:srgbClr val="000000"/>
              </a:solidFill>
              <a:latin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89167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E7AFDC14-D16A-494B-BB7C-B6763711B117}"/>
              </a:ext>
            </a:extLst>
          </p:cNvPr>
          <p:cNvSpPr/>
          <p:nvPr/>
        </p:nvSpPr>
        <p:spPr>
          <a:xfrm>
            <a:off x="896643" y="1001592"/>
            <a:ext cx="10164933" cy="4247317"/>
          </a:xfrm>
          <a:prstGeom prst="rect">
            <a:avLst/>
          </a:prstGeom>
        </p:spPr>
        <p:txBody>
          <a:bodyPr wrap="square">
            <a:spAutoFit/>
          </a:bodyPr>
          <a:lstStyle/>
          <a:p>
            <a:pPr marL="342900" indent="-342900">
              <a:buFont typeface="+mj-lt"/>
              <a:buAutoNum type="arabicPeriod" startAt="9"/>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103 </a:t>
            </a:r>
            <a:r>
              <a:rPr lang="ru-RU" dirty="0">
                <a:solidFill>
                  <a:srgbClr val="000000"/>
                </a:solidFill>
                <a:latin typeface="Verdana" panose="020B0604030504040204" pitchFamily="34" charset="0"/>
                <a:cs typeface="Times New Roman" panose="02020603050405020304" pitchFamily="18" charset="0"/>
              </a:rPr>
              <a:t>Путешественник переплыл море на яхте со средней скоростью 20 км/ч. Обратно он летел на спортивном самолете со скоростью 480 км/ч. Найдите среднюю скорость путешественника на протяжении всего пути. Ответ дайте в км/ч.</a:t>
            </a:r>
            <a:endParaRPr lang="en-US"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9"/>
            </a:pPr>
            <a:endParaRPr lang="en-US" dirty="0"/>
          </a:p>
          <a:p>
            <a:pPr marL="342900" indent="-342900">
              <a:buFont typeface="+mj-lt"/>
              <a:buAutoNum type="arabicPeriod" startAt="9"/>
            </a:pPr>
            <a:endPar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9"/>
            </a:pPr>
            <a:endPar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9"/>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104 </a:t>
            </a:r>
            <a:r>
              <a:rPr lang="ru-RU" dirty="0">
                <a:solidFill>
                  <a:srgbClr val="000000"/>
                </a:solidFill>
                <a:latin typeface="Verdana" panose="020B0604030504040204" pitchFamily="34" charset="0"/>
                <a:cs typeface="Times New Roman" panose="02020603050405020304" pitchFamily="18" charset="0"/>
              </a:rPr>
              <a:t>По морю параллельными курсами в одном направлении следуют два сухогруза: первый длиной 120 метров, второй – длиной 80 метров. Сначала второй сухогруз отстает от первого, и в некоторый момент времени расстояние от кормы первого сухогруза до носа второго составляет 400 метров. Через 12 минут после этого уже первый сухогруз отстает от второго так, что расстояние от кормы второго сухогруза до носа первого равно 600 метрам. На сколько километров в час скорость первого сухогруза меньше скорости второго?</a:t>
            </a:r>
            <a:endParaRPr lang="en-US" dirty="0">
              <a:solidFill>
                <a:srgbClr val="000000"/>
              </a:solidFill>
              <a:latin typeface="Verdana" panose="020B0604030504040204" pitchFamily="34" charset="0"/>
              <a:cs typeface="Times New Roman" panose="02020603050405020304" pitchFamily="18" charset="0"/>
            </a:endParaRPr>
          </a:p>
          <a:p>
            <a:endParaRPr lang="en-US" dirty="0">
              <a:solidFill>
                <a:srgbClr val="000000"/>
              </a:solidFill>
              <a:latin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573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E339593-B9BF-459A-9B0A-9B6F51EFCAB3}"/>
              </a:ext>
            </a:extLst>
          </p:cNvPr>
          <p:cNvSpPr/>
          <p:nvPr/>
        </p:nvSpPr>
        <p:spPr>
          <a:xfrm>
            <a:off x="3052340" y="694652"/>
            <a:ext cx="5945282" cy="923330"/>
          </a:xfrm>
          <a:prstGeom prst="rect">
            <a:avLst/>
          </a:prstGeom>
          <a:noFill/>
        </p:spPr>
        <p:txBody>
          <a:bodyPr wrap="none" lIns="91440" tIns="45720" rIns="91440" bIns="45720">
            <a:spAutoFit/>
          </a:bodyPr>
          <a:lstStyle/>
          <a:p>
            <a:pPr algn="ctr"/>
            <a:r>
              <a:rPr lang="ru-RU" sz="5400" b="0" cap="none" spc="0" dirty="0">
                <a:ln w="0"/>
                <a:solidFill>
                  <a:schemeClr val="tx1"/>
                </a:solidFill>
                <a:effectLst>
                  <a:outerShdw blurRad="38100" dist="19050" dir="2700000" algn="tl" rotWithShape="0">
                    <a:schemeClr val="dk1">
                      <a:alpha val="40000"/>
                    </a:schemeClr>
                  </a:outerShdw>
                </a:effectLst>
              </a:rPr>
              <a:t>Домашнее задание</a:t>
            </a:r>
          </a:p>
        </p:txBody>
      </p:sp>
      <p:sp>
        <p:nvSpPr>
          <p:cNvPr id="4" name="Прямоугольник 3">
            <a:extLst>
              <a:ext uri="{FF2B5EF4-FFF2-40B4-BE49-F238E27FC236}">
                <a16:creationId xmlns:a16="http://schemas.microsoft.com/office/drawing/2014/main" id="{5621C763-5CA4-4BE7-995B-381E3F12D5AA}"/>
              </a:ext>
            </a:extLst>
          </p:cNvPr>
          <p:cNvSpPr/>
          <p:nvPr/>
        </p:nvSpPr>
        <p:spPr>
          <a:xfrm>
            <a:off x="2872062" y="2434649"/>
            <a:ext cx="6006773" cy="1323439"/>
          </a:xfrm>
          <a:prstGeom prst="rect">
            <a:avLst/>
          </a:prstGeom>
          <a:noFill/>
        </p:spPr>
        <p:txBody>
          <a:bodyPr wrap="none" lIns="91440" tIns="45720" rIns="91440" bIns="45720">
            <a:spAutoFit/>
          </a:bodyPr>
          <a:lstStyle/>
          <a:p>
            <a:pPr algn="ctr"/>
            <a:r>
              <a:rPr lang="ru-RU" sz="4000" b="0" cap="none" spc="0" dirty="0">
                <a:ln w="0"/>
                <a:gradFill>
                  <a:gsLst>
                    <a:gs pos="21000">
                      <a:srgbClr val="53575C"/>
                    </a:gs>
                    <a:gs pos="88000">
                      <a:srgbClr val="C5C7CA"/>
                    </a:gs>
                  </a:gsLst>
                  <a:lin ang="5400000"/>
                </a:gradFill>
                <a:effectLst/>
              </a:rPr>
              <a:t>№ 78,79,80,81,85,87,88,89,</a:t>
            </a:r>
          </a:p>
          <a:p>
            <a:pPr algn="ctr"/>
            <a:r>
              <a:rPr lang="ru-RU" sz="4000" b="0" cap="none" spc="0" dirty="0">
                <a:ln w="0"/>
                <a:gradFill>
                  <a:gsLst>
                    <a:gs pos="21000">
                      <a:srgbClr val="53575C"/>
                    </a:gs>
                    <a:gs pos="88000">
                      <a:srgbClr val="C5C7CA"/>
                    </a:gs>
                  </a:gsLst>
                  <a:lin ang="5400000"/>
                </a:gradFill>
                <a:effectLst/>
              </a:rPr>
              <a:t>92</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9</a:t>
            </a:r>
            <a:r>
              <a:rPr lang="en-US" sz="4000" dirty="0">
                <a:ln w="0"/>
                <a:gradFill>
                  <a:gsLst>
                    <a:gs pos="21000">
                      <a:srgbClr val="53575C"/>
                    </a:gs>
                    <a:gs pos="88000">
                      <a:srgbClr val="C5C7CA"/>
                    </a:gs>
                  </a:gsLst>
                  <a:lin ang="5400000"/>
                </a:gradFill>
              </a:rPr>
              <a:t>4,</a:t>
            </a:r>
            <a:r>
              <a:rPr lang="ru-RU" sz="4000" dirty="0">
                <a:ln w="0"/>
                <a:gradFill>
                  <a:gsLst>
                    <a:gs pos="21000">
                      <a:srgbClr val="53575C"/>
                    </a:gs>
                    <a:gs pos="88000">
                      <a:srgbClr val="C5C7CA"/>
                    </a:gs>
                  </a:gsLst>
                  <a:lin ang="5400000"/>
                </a:gradFill>
              </a:rPr>
              <a:t>98,107</a:t>
            </a:r>
            <a:r>
              <a:rPr lang="en-US" sz="4000" dirty="0">
                <a:ln w="0"/>
                <a:gradFill>
                  <a:gsLst>
                    <a:gs pos="21000">
                      <a:srgbClr val="53575C"/>
                    </a:gs>
                    <a:gs pos="88000">
                      <a:srgbClr val="C5C7CA"/>
                    </a:gs>
                  </a:gsLst>
                  <a:lin ang="5400000"/>
                </a:gradFill>
              </a:rPr>
              <a:t>,</a:t>
            </a:r>
            <a:r>
              <a:rPr lang="ru-RU" sz="4000" dirty="0">
                <a:ln w="0"/>
                <a:gradFill>
                  <a:gsLst>
                    <a:gs pos="21000">
                      <a:srgbClr val="53575C"/>
                    </a:gs>
                    <a:gs pos="88000">
                      <a:srgbClr val="C5C7CA"/>
                    </a:gs>
                  </a:gsLst>
                  <a:lin ang="5400000"/>
                </a:gradFill>
              </a:rPr>
              <a:t>108</a:t>
            </a:r>
            <a:endParaRPr lang="ru-RU" sz="4000" b="0" cap="none" spc="0" dirty="0">
              <a:ln w="0"/>
              <a:gradFill>
                <a:gsLst>
                  <a:gs pos="21000">
                    <a:srgbClr val="53575C"/>
                  </a:gs>
                  <a:gs pos="88000">
                    <a:srgbClr val="C5C7CA"/>
                  </a:gs>
                </a:gsLst>
                <a:lin ang="5400000"/>
              </a:gradFill>
              <a:effectLst/>
            </a:endParaRPr>
          </a:p>
        </p:txBody>
      </p:sp>
    </p:spTree>
    <p:extLst>
      <p:ext uri="{BB962C8B-B14F-4D97-AF65-F5344CB8AC3E}">
        <p14:creationId xmlns:p14="http://schemas.microsoft.com/office/powerpoint/2010/main" val="1195636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CAC26E-6566-43A5-8F52-EEDC21E3660C}"/>
              </a:ext>
            </a:extLst>
          </p:cNvPr>
          <p:cNvSpPr>
            <a:spLocks noGrp="1"/>
          </p:cNvSpPr>
          <p:nvPr>
            <p:ph type="ctrTitle"/>
          </p:nvPr>
        </p:nvSpPr>
        <p:spPr/>
        <p:txBody>
          <a:bodyPr/>
          <a:lstStyle/>
          <a:p>
            <a:r>
              <a:rPr lang="ru-RU" dirty="0"/>
              <a:t>Текстовые задачи</a:t>
            </a:r>
            <a:endParaRPr lang="en-US" dirty="0"/>
          </a:p>
        </p:txBody>
      </p:sp>
      <p:sp>
        <p:nvSpPr>
          <p:cNvPr id="3" name="Подзаголовок 2">
            <a:extLst>
              <a:ext uri="{FF2B5EF4-FFF2-40B4-BE49-F238E27FC236}">
                <a16:creationId xmlns:a16="http://schemas.microsoft.com/office/drawing/2014/main" id="{B9AE8E4D-410D-433C-B1A9-348644238194}"/>
              </a:ext>
            </a:extLst>
          </p:cNvPr>
          <p:cNvSpPr>
            <a:spLocks noGrp="1"/>
          </p:cNvSpPr>
          <p:nvPr>
            <p:ph type="subTitle" idx="1"/>
          </p:nvPr>
        </p:nvSpPr>
        <p:spPr/>
        <p:txBody>
          <a:bodyPr>
            <a:normAutofit/>
          </a:bodyPr>
          <a:lstStyle/>
          <a:p>
            <a:r>
              <a:rPr lang="ru-RU" sz="4000" dirty="0"/>
              <a:t>Занятие 4 </a:t>
            </a:r>
          </a:p>
          <a:p>
            <a:r>
              <a:rPr lang="ru-RU" sz="4000" dirty="0"/>
              <a:t>Задачи на совместную работу</a:t>
            </a:r>
            <a:endParaRPr lang="en-US" sz="4000" dirty="0"/>
          </a:p>
        </p:txBody>
      </p:sp>
    </p:spTree>
    <p:extLst>
      <p:ext uri="{BB962C8B-B14F-4D97-AF65-F5344CB8AC3E}">
        <p14:creationId xmlns:p14="http://schemas.microsoft.com/office/powerpoint/2010/main" val="2284665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A1C251C-4C6E-4FA5-BA34-905FC39D047A}"/>
              </a:ext>
            </a:extLst>
          </p:cNvPr>
          <p:cNvSpPr/>
          <p:nvPr/>
        </p:nvSpPr>
        <p:spPr>
          <a:xfrm>
            <a:off x="662866" y="992871"/>
            <a:ext cx="10866268" cy="5786199"/>
          </a:xfrm>
          <a:prstGeom prst="rect">
            <a:avLst/>
          </a:prstGeom>
        </p:spPr>
        <p:txBody>
          <a:bodyPr wrap="square">
            <a:spAutoFit/>
          </a:bodyPr>
          <a:lstStyle/>
          <a:p>
            <a:pPr marL="342900" lvl="0" indent="-342900" algn="just">
              <a:spcAft>
                <a:spcPts val="0"/>
              </a:spcAft>
              <a:buFont typeface="+mj-lt"/>
              <a:buAutoNum type="arabicPeriod" startAt="9"/>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110 </a:t>
            </a:r>
            <a:r>
              <a:rPr lang="ru-RU" dirty="0">
                <a:solidFill>
                  <a:srgbClr val="000000"/>
                </a:solidFill>
                <a:latin typeface="Verdana" panose="020B0604030504040204" pitchFamily="34" charset="0"/>
              </a:rPr>
              <a:t>На изготовление 33 деталей первый рабочий тратит на 8 часов меньше, чем второй рабочий на изготовление 77 таких же деталей. Известно, что первый рабочий за час делает на 4 детали больше, чем второй. Сколько деталей в час делает второй рабочий?</a:t>
            </a:r>
            <a:endParaRPr lang="en-US" dirty="0">
              <a:solidFill>
                <a:srgbClr val="000000"/>
              </a:solidFill>
              <a:latin typeface="Verdana" panose="020B0604030504040204" pitchFamily="34" charset="0"/>
            </a:endParaRPr>
          </a:p>
          <a:p>
            <a:pPr marL="342900" lvl="0" indent="-342900" algn="just">
              <a:spcAft>
                <a:spcPts val="0"/>
              </a:spcAft>
              <a:buFont typeface="+mj-lt"/>
              <a:buAutoNum type="arabicPeriod" startAt="9"/>
              <a:tabLst>
                <a:tab pos="228600" algn="l"/>
              </a:tabLst>
            </a:pPr>
            <a:endParaRPr lang="en-US" sz="3200" dirty="0">
              <a:solidFill>
                <a:srgbClr val="000000"/>
              </a:solidFill>
              <a:effectLst/>
              <a:latin typeface="Verdana" panose="020B0604030504040204" pitchFamily="34" charset="0"/>
              <a:ea typeface="Times New Roman" panose="02020603050405020304" pitchFamily="18" charset="0"/>
            </a:endParaRPr>
          </a:p>
          <a:p>
            <a:pPr marL="342900" lvl="0" indent="-342900" algn="just">
              <a:spcAft>
                <a:spcPts val="0"/>
              </a:spcAft>
              <a:buFont typeface="+mj-lt"/>
              <a:buAutoNum type="arabicPeriod" startAt="9"/>
              <a:tabLst>
                <a:tab pos="228600" algn="l"/>
              </a:tabLst>
            </a:pPr>
            <a:endParaRPr lang="en-US" sz="32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startAt="9"/>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111</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dirty="0">
                <a:solidFill>
                  <a:srgbClr val="000000"/>
                </a:solidFill>
                <a:latin typeface="Verdana" panose="020B0604030504040204" pitchFamily="34" charset="0"/>
              </a:rPr>
              <a:t>Заказ на 110 деталей первый рабочий выполняет на 1 час быстрее, чем второй. Сколько деталей в час делает второй рабочий, если известно, что первый за час делает на 1 деталь больше?</a:t>
            </a:r>
          </a:p>
          <a:p>
            <a:pPr marL="342900" lvl="0" indent="-342900" algn="just">
              <a:spcAft>
                <a:spcPts val="0"/>
              </a:spcAft>
              <a:buFont typeface="+mj-lt"/>
              <a:buAutoNum type="arabicPeriod" startAt="9"/>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9"/>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9"/>
              <a:tabLst>
                <a:tab pos="228600" algn="l"/>
              </a:tabLst>
            </a:pPr>
            <a:endParaRPr lang="ru-RU" dirty="0">
              <a:solidFill>
                <a:srgbClr val="000000"/>
              </a:solidFill>
              <a:latin typeface="Verdana" panose="020B0604030504040204" pitchFamily="34" charset="0"/>
            </a:endParaRPr>
          </a:p>
          <a:p>
            <a:pPr marL="342900" indent="-342900" algn="just">
              <a:buFont typeface="+mj-lt"/>
              <a:buAutoNum type="arabicPeriod" startAt="9"/>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115</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dirty="0">
                <a:solidFill>
                  <a:srgbClr val="000000"/>
                </a:solidFill>
                <a:latin typeface="Verdana" panose="020B0604030504040204" pitchFamily="34" charset="0"/>
              </a:rPr>
              <a:t>Двое рабочих, работая вместе, могут выполнить работу за 12 дней. За сколько дней, работая отдельно, выполнит эту работу первый рабочий, если он за два дня выполняет такую же часть работы, какую второй – за три дня</a:t>
            </a:r>
          </a:p>
          <a:p>
            <a:pPr marL="342900" indent="-342900" algn="just">
              <a:buFont typeface="+mj-lt"/>
              <a:buAutoNum type="arabicPeriod" startAt="9"/>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9"/>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9"/>
              <a:tabLst>
                <a:tab pos="228600" algn="l"/>
              </a:tabLst>
            </a:pPr>
            <a:endParaRPr lang="ru-RU" dirty="0">
              <a:solidFill>
                <a:srgbClr val="000000"/>
              </a:solidFill>
              <a:latin typeface="Verdana" panose="020B0604030504040204" pitchFamily="34" charset="0"/>
            </a:endParaRPr>
          </a:p>
          <a:p>
            <a:pPr marL="342900" lvl="0" indent="-342900" algn="just">
              <a:spcAft>
                <a:spcPts val="0"/>
              </a:spcAft>
              <a:buFont typeface="+mj-lt"/>
              <a:buAutoNum type="arabicPeriod" startAt="9"/>
              <a:tabLst>
                <a:tab pos="228600" algn="l"/>
              </a:tabLst>
            </a:pPr>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3805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070423-23F9-4242-B322-B6E8F6D8FFEE}"/>
              </a:ext>
            </a:extLst>
          </p:cNvPr>
          <p:cNvSpPr/>
          <p:nvPr/>
        </p:nvSpPr>
        <p:spPr>
          <a:xfrm>
            <a:off x="1049045" y="706289"/>
            <a:ext cx="10093910" cy="5355312"/>
          </a:xfrm>
          <a:prstGeom prst="rect">
            <a:avLst/>
          </a:prstGeom>
        </p:spPr>
        <p:txBody>
          <a:bodyPr wrap="square">
            <a:spAutoFit/>
          </a:bodyPr>
          <a:lstStyle/>
          <a:p>
            <a:pPr marL="342900" lvl="0" indent="-342900" algn="just">
              <a:spcAft>
                <a:spcPts val="0"/>
              </a:spcAft>
              <a:buFont typeface="+mj-lt"/>
              <a:buAutoNum type="arabicPeriod" startAt="12"/>
              <a:tabLst>
                <a:tab pos="228600" algn="l"/>
              </a:tabLst>
            </a:pPr>
            <a:r>
              <a:rPr lang="ru-RU" dirty="0">
                <a:solidFill>
                  <a:srgbClr val="000000"/>
                </a:solidFill>
                <a:latin typeface="Verdana" panose="020B0604030504040204" pitchFamily="34" charset="0"/>
              </a:rPr>
              <a:t>№128 Каждый из двух рабочих одинаковой квалификации может выполнить заказ за 15 часов. Через 3 часа после того, как один из них приступил к выполнению заказа, к нему присоединился второй рабочий, и работу над заказом они довели до конца уже вместе. Сколько часов потребовалось на выполнение всего заказа?</a:t>
            </a:r>
          </a:p>
          <a:p>
            <a:pPr marL="342900" lvl="0" indent="-342900" algn="just">
              <a:spcAft>
                <a:spcPts val="0"/>
              </a:spcAft>
              <a:buFont typeface="+mj-lt"/>
              <a:buAutoNum type="arabicPeriod" startAt="12"/>
              <a:tabLst>
                <a:tab pos="228600" algn="l"/>
              </a:tabLst>
            </a:pPr>
            <a:endParaRPr lang="en-US" dirty="0">
              <a:solidFill>
                <a:srgbClr val="000000"/>
              </a:solidFill>
              <a:latin typeface="Verdana" panose="020B0604030504040204" pitchFamily="34" charset="0"/>
            </a:endParaRPr>
          </a:p>
          <a:p>
            <a:pPr marL="342900" lvl="0" indent="-342900" algn="just">
              <a:spcAft>
                <a:spcPts val="0"/>
              </a:spcAft>
              <a:buFont typeface="+mj-lt"/>
              <a:buAutoNum type="arabicPeriod" startAt="12"/>
              <a:tabLst>
                <a:tab pos="228600" algn="l"/>
              </a:tabLst>
            </a:pPr>
            <a:endParaRPr lang="en-US" dirty="0">
              <a:solidFill>
                <a:srgbClr val="000000"/>
              </a:solidFill>
              <a:latin typeface="Verdana" panose="020B0604030504040204" pitchFamily="34" charset="0"/>
            </a:endParaRPr>
          </a:p>
          <a:p>
            <a:pPr marL="342900" lvl="0" indent="-342900" algn="just">
              <a:spcAft>
                <a:spcPts val="0"/>
              </a:spcAft>
              <a:buFont typeface="+mj-lt"/>
              <a:buAutoNum type="arabicPeriod" startAt="12"/>
              <a:tabLst>
                <a:tab pos="228600" algn="l"/>
              </a:tabLst>
            </a:pPr>
            <a:r>
              <a:rPr lang="ru-RU" dirty="0">
                <a:solidFill>
                  <a:srgbClr val="000000"/>
                </a:solidFill>
                <a:latin typeface="Verdana" panose="020B0604030504040204" pitchFamily="34" charset="0"/>
              </a:rPr>
              <a:t>№ 129</a:t>
            </a:r>
            <a:r>
              <a:rPr lang="en-US" dirty="0">
                <a:solidFill>
                  <a:srgbClr val="000000"/>
                </a:solidFill>
                <a:latin typeface="Verdana" panose="020B0604030504040204" pitchFamily="34" charset="0"/>
              </a:rPr>
              <a:t> </a:t>
            </a:r>
            <a:r>
              <a:rPr lang="ru-RU" dirty="0">
                <a:solidFill>
                  <a:srgbClr val="000000"/>
                </a:solidFill>
                <a:latin typeface="Verdana" panose="020B0604030504040204" pitchFamily="34" charset="0"/>
              </a:rPr>
              <a:t>Один мастер может выполнить заказ за 12 часов, а другой — за 6 часов. За сколько часов выполнят заказ оба мастера, работая вместе?</a:t>
            </a:r>
            <a:endParaRPr lang="en-US" dirty="0">
              <a:solidFill>
                <a:srgbClr val="000000"/>
              </a:solidFill>
              <a:latin typeface="Verdana" panose="020B0604030504040204" pitchFamily="34" charset="0"/>
            </a:endParaRPr>
          </a:p>
          <a:p>
            <a:pPr marL="342900" lvl="0" indent="-342900" algn="just">
              <a:spcAft>
                <a:spcPts val="0"/>
              </a:spcAft>
              <a:buFont typeface="+mj-lt"/>
              <a:buAutoNum type="arabicPeriod" startAt="12"/>
              <a:tabLst>
                <a:tab pos="228600" algn="l"/>
              </a:tabLst>
            </a:pPr>
            <a:endParaRPr lang="en-US" dirty="0">
              <a:solidFill>
                <a:srgbClr val="000000"/>
              </a:solidFill>
              <a:latin typeface="Verdana" panose="020B0604030504040204" pitchFamily="34" charset="0"/>
            </a:endParaRPr>
          </a:p>
          <a:p>
            <a:pPr marL="342900" lvl="0" indent="-342900" algn="just">
              <a:spcAft>
                <a:spcPts val="0"/>
              </a:spcAft>
              <a:buFont typeface="+mj-lt"/>
              <a:buAutoNum type="arabicPeriod" startAt="12"/>
              <a:tabLst>
                <a:tab pos="228600" algn="l"/>
              </a:tabLst>
            </a:pPr>
            <a:endParaRPr lang="en-US" dirty="0">
              <a:solidFill>
                <a:srgbClr val="000000"/>
              </a:solidFill>
              <a:latin typeface="Verdana" panose="020B0604030504040204" pitchFamily="34" charset="0"/>
            </a:endParaRPr>
          </a:p>
          <a:p>
            <a:pPr marL="342900" indent="-342900" algn="just">
              <a:buFont typeface="+mj-lt"/>
              <a:buAutoNum type="arabicPeriod" startAt="12"/>
              <a:tabLst>
                <a:tab pos="228600" algn="l"/>
              </a:tabLst>
            </a:pPr>
            <a:r>
              <a:rPr lang="en-US" dirty="0">
                <a:solidFill>
                  <a:srgbClr val="000000"/>
                </a:solidFill>
                <a:latin typeface="Verdana" panose="020B0604030504040204" pitchFamily="34" charset="0"/>
              </a:rPr>
              <a:t> </a:t>
            </a:r>
            <a:r>
              <a:rPr lang="ru-RU" dirty="0">
                <a:solidFill>
                  <a:srgbClr val="000000"/>
                </a:solidFill>
                <a:latin typeface="Verdana" panose="020B0604030504040204" pitchFamily="34" charset="0"/>
              </a:rPr>
              <a:t>№ 131</a:t>
            </a:r>
            <a:r>
              <a:rPr lang="en-US" dirty="0">
                <a:solidFill>
                  <a:srgbClr val="000000"/>
                </a:solidFill>
                <a:latin typeface="Verdana" panose="020B0604030504040204" pitchFamily="34" charset="0"/>
              </a:rPr>
              <a:t> </a:t>
            </a:r>
            <a:r>
              <a:rPr lang="ru-RU" dirty="0">
                <a:solidFill>
                  <a:srgbClr val="000000"/>
                </a:solidFill>
                <a:latin typeface="Verdana" panose="020B0604030504040204" pitchFamily="34" charset="0"/>
              </a:rPr>
              <a:t>Игорь и Паша красят забор за 9 часов. Паша и Володя красят этот же забор за 12 часов, а Володя и Игорь – за 18 часов. За сколько часов мальчики покрасят забор, работая втроем?</a:t>
            </a:r>
          </a:p>
          <a:p>
            <a:pPr marL="342900" indent="-342900" algn="just">
              <a:buFont typeface="+mj-lt"/>
              <a:buAutoNum type="arabicPeriod" startAt="12"/>
              <a:tabLst>
                <a:tab pos="228600" algn="l"/>
              </a:tabLst>
            </a:pPr>
            <a:endParaRPr lang="ru-RU" dirty="0">
              <a:solidFill>
                <a:srgbClr val="000000"/>
              </a:solidFill>
              <a:latin typeface="Verdana" panose="020B0604030504040204" pitchFamily="34" charset="0"/>
            </a:endParaRPr>
          </a:p>
          <a:p>
            <a:pPr marL="342900" indent="-342900" algn="just">
              <a:buFont typeface="+mj-lt"/>
              <a:buAutoNum type="arabicPeriod" startAt="12"/>
              <a:tabLst>
                <a:tab pos="228600" algn="l"/>
              </a:tabLst>
            </a:pPr>
            <a:r>
              <a:rPr lang="ru-RU" dirty="0">
                <a:solidFill>
                  <a:srgbClr val="000000"/>
                </a:solidFill>
                <a:latin typeface="Verdana" panose="020B0604030504040204" pitchFamily="34" charset="0"/>
              </a:rPr>
              <a:t>№ 136</a:t>
            </a:r>
            <a:r>
              <a:rPr lang="en-US" dirty="0">
                <a:solidFill>
                  <a:srgbClr val="000000"/>
                </a:solidFill>
                <a:latin typeface="Verdana" panose="020B0604030504040204" pitchFamily="34" charset="0"/>
              </a:rPr>
              <a:t> </a:t>
            </a:r>
            <a:r>
              <a:rPr lang="ru-RU" dirty="0">
                <a:solidFill>
                  <a:srgbClr val="000000"/>
                </a:solidFill>
                <a:latin typeface="Verdana" panose="020B0604030504040204" pitchFamily="34" charset="0"/>
              </a:rPr>
              <a:t>Петя и Ваня выполняют одинаковый тест. Петя отвечает за час на 8 вопросов текста, а Ваня – на 9. Они одновременно начали отвечать на вопросы теста, и Петя закончил свой тест позже Вани на 20 минут. Сколько вопросов содержит тест</a:t>
            </a:r>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8341121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2191</TotalTime>
  <Words>899</Words>
  <Application>Microsoft Office PowerPoint</Application>
  <PresentationFormat>Широкоэкранный</PresentationFormat>
  <Paragraphs>70</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Times New Roman</vt:lpstr>
      <vt:lpstr>Verdana</vt:lpstr>
      <vt:lpstr>Тема Office</vt:lpstr>
      <vt:lpstr>Текстовые задачи </vt:lpstr>
      <vt:lpstr>Презентация PowerPoint</vt:lpstr>
      <vt:lpstr>Презентация PowerPoint</vt:lpstr>
      <vt:lpstr>Презентация PowerPoint</vt:lpstr>
      <vt:lpstr>Презентация PowerPoint</vt:lpstr>
      <vt:lpstr>Презентация PowerPoint</vt:lpstr>
      <vt:lpstr>Текстовые задачи</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Текстовые задачи</dc:title>
  <dc:creator>Svetlana Unuchek</dc:creator>
  <cp:lastModifiedBy>Svetlana Unuchek</cp:lastModifiedBy>
  <cp:revision>27</cp:revision>
  <dcterms:created xsi:type="dcterms:W3CDTF">2019-09-26T14:46:26Z</dcterms:created>
  <dcterms:modified xsi:type="dcterms:W3CDTF">2019-10-16T17:30:56Z</dcterms:modified>
</cp:coreProperties>
</file>