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762" autoAdjust="0"/>
  </p:normalViewPr>
  <p:slideViewPr>
    <p:cSldViewPr snapToGrid="0">
      <p:cViewPr varScale="1">
        <p:scale>
          <a:sx n="56" d="100"/>
          <a:sy n="56" d="100"/>
        </p:scale>
        <p:origin x="7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2AEBFF-6423-4599-A824-0C93507EB1A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68982CAA-6795-4514-A8A7-17F37F8DC0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2156BC10-7254-4247-9FFD-7639F5F6D92D}"/>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5" name="Нижний колонтитул 4">
            <a:extLst>
              <a:ext uri="{FF2B5EF4-FFF2-40B4-BE49-F238E27FC236}">
                <a16:creationId xmlns:a16="http://schemas.microsoft.com/office/drawing/2014/main" id="{7EF2A40E-1152-484D-9975-C78AA55DC221}"/>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BC5C4EBA-8608-4656-8063-05A869A8057C}"/>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20879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1EBDC9-602C-4A66-BFB5-943DAACD9071}"/>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C6145303-4CDC-4F28-92AD-6392EF23A8A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933C76B2-BB9F-4ECC-91F3-093B53948A39}"/>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5" name="Нижний колонтитул 4">
            <a:extLst>
              <a:ext uri="{FF2B5EF4-FFF2-40B4-BE49-F238E27FC236}">
                <a16:creationId xmlns:a16="http://schemas.microsoft.com/office/drawing/2014/main" id="{2D44B47C-C01C-4BFE-BB3F-692E11F96E29}"/>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F42CDED0-0B86-420B-9195-E930C954B55F}"/>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56134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56ACC18-D2CF-4C5D-ADDA-7BD67D183767}"/>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BD7F6015-6AFC-47FD-A62E-32A8FA4CF75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6B22A5DC-8F4E-4674-B870-300F3C457870}"/>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5" name="Нижний колонтитул 4">
            <a:extLst>
              <a:ext uri="{FF2B5EF4-FFF2-40B4-BE49-F238E27FC236}">
                <a16:creationId xmlns:a16="http://schemas.microsoft.com/office/drawing/2014/main" id="{61C77247-919D-4ABA-8187-83500516153C}"/>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27FEF42F-19AD-4FCB-B389-D813A425AD5D}"/>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01510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936389-7505-4512-B460-D86A43498AAE}"/>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8FA930E6-4BDD-4261-97A8-63C16EBA853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60F7159A-0D3B-4310-AD82-2A4B418EB0CF}"/>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5" name="Нижний колонтитул 4">
            <a:extLst>
              <a:ext uri="{FF2B5EF4-FFF2-40B4-BE49-F238E27FC236}">
                <a16:creationId xmlns:a16="http://schemas.microsoft.com/office/drawing/2014/main" id="{DB7146DC-3549-44D8-B75F-74E246E1ECEC}"/>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574AAAA6-FA99-45DF-9950-8C885B2C5AE7}"/>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50756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F96BFB-959D-4E40-8E82-FEE94CCA1CC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C1097E65-DCFF-4F0B-A58C-56D106D78D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9BD52B0-80F0-44D4-B22C-F93AB69D66F5}"/>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5" name="Нижний колонтитул 4">
            <a:extLst>
              <a:ext uri="{FF2B5EF4-FFF2-40B4-BE49-F238E27FC236}">
                <a16:creationId xmlns:a16="http://schemas.microsoft.com/office/drawing/2014/main" id="{F794D57A-E98F-4C0D-BF85-CA74B35E0C8B}"/>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B49F7729-545A-4BB2-A105-EB59F6CFE638}"/>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19327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67BB8F-CEA1-4087-893B-851092172D1A}"/>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3AE55EC4-D7D3-49A2-BF1C-A2A39F90DD0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38E96152-AAD4-4247-BD8F-A879C07144C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BEB38FE3-C2A2-4987-BB85-F2821A293CAD}"/>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6" name="Нижний колонтитул 5">
            <a:extLst>
              <a:ext uri="{FF2B5EF4-FFF2-40B4-BE49-F238E27FC236}">
                <a16:creationId xmlns:a16="http://schemas.microsoft.com/office/drawing/2014/main" id="{1B86F011-0614-4A18-A2C6-F08F47A76DC4}"/>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EAE92975-4273-43DD-B9BD-2855A227C5A8}"/>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72947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DD1226-BD67-43EA-8A7E-31274BA2F578}"/>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1E221940-FE19-4365-B63A-B937C1C582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160648A-0AC9-426C-8C6E-D2F4C07A9D4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971543B4-E0D2-402D-9F3B-D5E451216C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6C22E64-49E7-4160-AA8C-A033EE55407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AF823FA4-CB26-43DE-B650-FB7C5218909D}"/>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8" name="Нижний колонтитул 7">
            <a:extLst>
              <a:ext uri="{FF2B5EF4-FFF2-40B4-BE49-F238E27FC236}">
                <a16:creationId xmlns:a16="http://schemas.microsoft.com/office/drawing/2014/main" id="{0B6DDBA1-B338-4623-AD92-AE9551AC81FD}"/>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D1420BE5-BD1F-4FC8-9ED0-BC8E8FB6D9B4}"/>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4629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31A889-B452-43CD-85F7-6053A96CD376}"/>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90B301AD-9D12-4915-9990-8FB673E96BBC}"/>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4" name="Нижний колонтитул 3">
            <a:extLst>
              <a:ext uri="{FF2B5EF4-FFF2-40B4-BE49-F238E27FC236}">
                <a16:creationId xmlns:a16="http://schemas.microsoft.com/office/drawing/2014/main" id="{A8EDD9A9-F55C-4A54-AB28-7FD89E7B0394}"/>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33F40588-C80D-47DA-981A-061B72D8616B}"/>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9750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2CBC07E-B374-4E8E-878D-00F3CD0857D4}"/>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3" name="Нижний колонтитул 2">
            <a:extLst>
              <a:ext uri="{FF2B5EF4-FFF2-40B4-BE49-F238E27FC236}">
                <a16:creationId xmlns:a16="http://schemas.microsoft.com/office/drawing/2014/main" id="{0E333C5C-DB24-463D-9E12-147D96D38E11}"/>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08001B51-F971-4302-A63E-27C45376AEA9}"/>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04660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96F025-828E-4AD9-AAF5-4E755AE34C8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0CB0DC38-5CAE-4F42-A8BA-CAA449D96C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0E1A9A7A-535F-4131-B882-D2FF3B5B4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9C0D2CD-87B0-4634-907D-2CC9FC339846}"/>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6" name="Нижний колонтитул 5">
            <a:extLst>
              <a:ext uri="{FF2B5EF4-FFF2-40B4-BE49-F238E27FC236}">
                <a16:creationId xmlns:a16="http://schemas.microsoft.com/office/drawing/2014/main" id="{5A1275A9-2F6E-45A1-A50B-3F07FBD3D214}"/>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D8C4D26E-BEA1-4584-A50D-8D172ACE25DB}"/>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352165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B857D0-5228-4CC9-A523-2E77BD8492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C021002F-308C-4EC2-BCFF-01B03416DA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F12EBCE1-B1C4-4BEF-BF60-CC9F62FCE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0015B92-F2A0-48AA-8DB0-56069879648B}"/>
              </a:ext>
            </a:extLst>
          </p:cNvPr>
          <p:cNvSpPr>
            <a:spLocks noGrp="1"/>
          </p:cNvSpPr>
          <p:nvPr>
            <p:ph type="dt" sz="half" idx="10"/>
          </p:nvPr>
        </p:nvSpPr>
        <p:spPr/>
        <p:txBody>
          <a:bodyPr/>
          <a:lstStyle/>
          <a:p>
            <a:fld id="{97CB622D-85A6-465F-8341-56B266777991}" type="datetimeFigureOut">
              <a:rPr lang="en-US" smtClean="0"/>
              <a:t>10/31/2019</a:t>
            </a:fld>
            <a:endParaRPr lang="en-US"/>
          </a:p>
        </p:txBody>
      </p:sp>
      <p:sp>
        <p:nvSpPr>
          <p:cNvPr id="6" name="Нижний колонтитул 5">
            <a:extLst>
              <a:ext uri="{FF2B5EF4-FFF2-40B4-BE49-F238E27FC236}">
                <a16:creationId xmlns:a16="http://schemas.microsoft.com/office/drawing/2014/main" id="{6F046AC9-F139-4A92-A0B9-A801FCB42125}"/>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7D688787-57E2-4CCB-93D1-1F3B6A1CDD82}"/>
              </a:ext>
            </a:extLst>
          </p:cNvPr>
          <p:cNvSpPr>
            <a:spLocks noGrp="1"/>
          </p:cNvSpPr>
          <p:nvPr>
            <p:ph type="sldNum" sz="quarter" idx="12"/>
          </p:nvPr>
        </p:nvSpPr>
        <p:spPr/>
        <p:txBody>
          <a:bodyPr/>
          <a:lstStyle/>
          <a:p>
            <a:fld id="{67225DDF-8932-4E13-8F53-752A00794C56}" type="slidenum">
              <a:rPr lang="en-US" smtClean="0"/>
              <a:t>‹#›</a:t>
            </a:fld>
            <a:endParaRPr lang="en-US"/>
          </a:p>
        </p:txBody>
      </p:sp>
    </p:spTree>
    <p:extLst>
      <p:ext uri="{BB962C8B-B14F-4D97-AF65-F5344CB8AC3E}">
        <p14:creationId xmlns:p14="http://schemas.microsoft.com/office/powerpoint/2010/main" val="10197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1DEC2E-F15D-4CE2-848E-6668E235D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46335753-53FE-4967-A32A-8593BA6136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BED1C616-F060-4133-901C-2D220752E9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B622D-85A6-465F-8341-56B266777991}" type="datetimeFigureOut">
              <a:rPr lang="en-US" smtClean="0"/>
              <a:t>10/31/2019</a:t>
            </a:fld>
            <a:endParaRPr lang="en-US"/>
          </a:p>
        </p:txBody>
      </p:sp>
      <p:sp>
        <p:nvSpPr>
          <p:cNvPr id="5" name="Нижний колонтитул 4">
            <a:extLst>
              <a:ext uri="{FF2B5EF4-FFF2-40B4-BE49-F238E27FC236}">
                <a16:creationId xmlns:a16="http://schemas.microsoft.com/office/drawing/2014/main" id="{DE7DE898-6AEF-498A-8852-06B18D839C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AA2AE0E0-A743-430E-87FB-C4470A3A96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25DDF-8932-4E13-8F53-752A00794C56}" type="slidenum">
              <a:rPr lang="en-US" smtClean="0"/>
              <a:t>‹#›</a:t>
            </a:fld>
            <a:endParaRPr lang="en-US"/>
          </a:p>
        </p:txBody>
      </p:sp>
    </p:spTree>
    <p:extLst>
      <p:ext uri="{BB962C8B-B14F-4D97-AF65-F5344CB8AC3E}">
        <p14:creationId xmlns:p14="http://schemas.microsoft.com/office/powerpoint/2010/main" val="1815541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BB766-F79D-444F-B23F-E62E68BB7FB3}"/>
              </a:ext>
            </a:extLst>
          </p:cNvPr>
          <p:cNvSpPr>
            <a:spLocks noGrp="1"/>
          </p:cNvSpPr>
          <p:nvPr>
            <p:ph type="ctrTitle"/>
          </p:nvPr>
        </p:nvSpPr>
        <p:spPr/>
        <p:txBody>
          <a:bodyPr/>
          <a:lstStyle/>
          <a:p>
            <a:r>
              <a:rPr lang="ru-RU" dirty="0"/>
              <a:t>Текстовые задачи</a:t>
            </a:r>
            <a:br>
              <a:rPr lang="ru-RU" dirty="0"/>
            </a:br>
            <a:endParaRPr lang="en-US" dirty="0"/>
          </a:p>
        </p:txBody>
      </p:sp>
      <p:sp>
        <p:nvSpPr>
          <p:cNvPr id="3" name="Подзаголовок 2">
            <a:extLst>
              <a:ext uri="{FF2B5EF4-FFF2-40B4-BE49-F238E27FC236}">
                <a16:creationId xmlns:a16="http://schemas.microsoft.com/office/drawing/2014/main" id="{21C20C15-7C86-45BC-AE5E-81D59B8AB2BF}"/>
              </a:ext>
            </a:extLst>
          </p:cNvPr>
          <p:cNvSpPr>
            <a:spLocks noGrp="1"/>
          </p:cNvSpPr>
          <p:nvPr>
            <p:ph type="subTitle" idx="1"/>
          </p:nvPr>
        </p:nvSpPr>
        <p:spPr/>
        <p:txBody>
          <a:bodyPr>
            <a:normAutofit/>
          </a:bodyPr>
          <a:lstStyle/>
          <a:p>
            <a:r>
              <a:rPr lang="ru-RU" sz="3600" dirty="0"/>
              <a:t>Занятие 1 </a:t>
            </a:r>
          </a:p>
          <a:p>
            <a:r>
              <a:rPr lang="ru-RU" sz="3600" dirty="0"/>
              <a:t>Задачи на проценты</a:t>
            </a:r>
            <a:endParaRPr lang="en-US" sz="3600" dirty="0"/>
          </a:p>
        </p:txBody>
      </p:sp>
    </p:spTree>
    <p:extLst>
      <p:ext uri="{BB962C8B-B14F-4D97-AF65-F5344CB8AC3E}">
        <p14:creationId xmlns:p14="http://schemas.microsoft.com/office/powerpoint/2010/main" val="675531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6F5E5F8-672E-42BA-A61B-FA7283D83202}"/>
              </a:ext>
            </a:extLst>
          </p:cNvPr>
          <p:cNvSpPr/>
          <p:nvPr/>
        </p:nvSpPr>
        <p:spPr>
          <a:xfrm>
            <a:off x="1198487" y="831322"/>
            <a:ext cx="9161754" cy="5816977"/>
          </a:xfrm>
          <a:prstGeom prst="rect">
            <a:avLst/>
          </a:prstGeom>
        </p:spPr>
        <p:txBody>
          <a:bodyPr wrap="square">
            <a:spAutoFit/>
          </a:bodyPr>
          <a:lstStyle/>
          <a:p>
            <a:pPr marL="342900" indent="-342900">
              <a:buFont typeface="+mj-lt"/>
              <a:buAutoNum type="arabicPeriod"/>
            </a:pPr>
            <a:r>
              <a:rPr lang="ru-RU" sz="2400" dirty="0"/>
              <a:t>В 2008 году в городском квартале проживало 40000 человек. В 2009 году, в результате строительства новых домов, число жителей выросло на 8% , а в 2010 году на 9%  по сравнению с 2009 годом. Сколько человек стало проживать в квартале в 2010 году?</a:t>
            </a:r>
            <a:endParaRPr lang="ru-RU" sz="24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endParaRPr lang="ru-RU" sz="24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r>
              <a:rPr lang="ru-RU" sz="2400" dirty="0"/>
              <a:t>В понедельник акции компании подорожали на некоторое количество процентов, а во вторник подешевели на то же самое количество процентов. В результате они стали стоить на 4% дешевле, чем при открытии торгов в понедельник. На сколько процентов подорожали акции компании в понедельник?</a:t>
            </a:r>
          </a:p>
          <a:p>
            <a:pPr marL="342900" indent="-342900">
              <a:buFont typeface="+mj-lt"/>
              <a:buAutoNum type="arabicPeriod"/>
            </a:pPr>
            <a:endParaRPr lang="ru-RU" sz="2400" dirty="0"/>
          </a:p>
          <a:p>
            <a:pPr marL="342900" indent="-342900">
              <a:buFont typeface="+mj-lt"/>
              <a:buAutoNum type="arabicPeriod"/>
            </a:pPr>
            <a:r>
              <a:rPr lang="ru-RU" sz="2400" dirty="0"/>
              <a:t>Четыре рубашки дешевле куртки на 8%. На сколько процентов пять рубашек дороже куртки? </a:t>
            </a:r>
            <a:endParaRPr lang="ru-RU" sz="2400"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a:pPr>
            <a:endParaRPr lang="en-US"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65550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1416673-B543-48A8-B241-D14C06C92215}"/>
              </a:ext>
            </a:extLst>
          </p:cNvPr>
          <p:cNvSpPr/>
          <p:nvPr/>
        </p:nvSpPr>
        <p:spPr>
          <a:xfrm>
            <a:off x="1189606" y="833113"/>
            <a:ext cx="10093912" cy="6063198"/>
          </a:xfrm>
          <a:prstGeom prst="rect">
            <a:avLst/>
          </a:prstGeom>
        </p:spPr>
        <p:txBody>
          <a:bodyPr wrap="square">
            <a:spAutoFit/>
          </a:bodyPr>
          <a:lstStyle/>
          <a:p>
            <a:pPr marL="342900" indent="-342900">
              <a:buFont typeface="+mj-lt"/>
              <a:buAutoNum type="arabicPeriod" startAt="4"/>
            </a:pPr>
            <a:r>
              <a:rPr lang="ru-RU" sz="2200" dirty="0"/>
              <a:t>Семья состоит из мужа, жены и их дочери студентки. Если бы зарплата мужа увеличилась вдвое, общий доход семьи вырос бы на 67%. Если бы стипендия дочери уменьшилась втрое, общий доход семьи сократился бы на 4%. Сколько процентов от общего дохода семьи составляет зарплата жены?</a:t>
            </a:r>
          </a:p>
          <a:p>
            <a:pPr marL="342900" indent="-342900">
              <a:buFont typeface="+mj-lt"/>
              <a:buAutoNum type="arabicPeriod" startAt="4"/>
            </a:pPr>
            <a:endParaRPr lang="ru-RU" sz="22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4"/>
            </a:pPr>
            <a:r>
              <a:rPr lang="ru-RU" sz="2200" dirty="0"/>
              <a:t>Цена холодильника в магазине ежегодно уменьшается на одно и то же число процентов от предыдущей цены. Определите, на сколько процентов каждый год уменьшалась цена холодильника, если, выставленный на продажу за 20 000 рублей, через два года был продан за 15 842 рублей.</a:t>
            </a:r>
            <a:endParaRPr lang="ru-RU" sz="2200"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4"/>
            </a:pPr>
            <a:endParaRPr lang="en-US" sz="2200"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4"/>
            </a:pPr>
            <a:r>
              <a:rPr lang="ru-RU" sz="2200" dirty="0"/>
              <a:t>Митя, Антон, Гоша и Борис учредили компанию с уставным капиталом 200 000 рублей. Митя внес 14% уставного капитала, Антон – 42 000 рублей, Гоша – 12% уставного капитала, а оставшуюся часть капитала внес Борис. Учредители договорились делить ежегодную прибыль пропорционально внесенному в уставной капитал вкладу. Какая сумма от прибыли 1 000 000 рублей причитается Борису? Ответ дайте в рублях</a:t>
            </a:r>
            <a:r>
              <a:rPr lang="ru-RU" sz="2200" dirty="0">
                <a:solidFill>
                  <a:srgbClr val="000000"/>
                </a:solidFill>
                <a:latin typeface="Verdana" panose="020B0604030504040204" pitchFamily="34" charset="0"/>
                <a:cs typeface="Times New Roman" panose="02020603050405020304" pitchFamily="18" charset="0"/>
              </a:rPr>
              <a:t>.</a:t>
            </a:r>
            <a:endParaRPr lang="en-US" sz="2200"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4"/>
            </a:pPr>
            <a:endParaRPr lang="en-US"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4"/>
            </a:pPr>
            <a:endParaRPr lang="en-US" dirty="0"/>
          </a:p>
        </p:txBody>
      </p:sp>
    </p:spTree>
    <p:extLst>
      <p:ext uri="{BB962C8B-B14F-4D97-AF65-F5344CB8AC3E}">
        <p14:creationId xmlns:p14="http://schemas.microsoft.com/office/powerpoint/2010/main" val="253014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E7AFDC14-D16A-494B-BB7C-B6763711B117}"/>
              </a:ext>
            </a:extLst>
          </p:cNvPr>
          <p:cNvSpPr/>
          <p:nvPr/>
        </p:nvSpPr>
        <p:spPr>
          <a:xfrm>
            <a:off x="896643" y="1001592"/>
            <a:ext cx="10164933" cy="5386090"/>
          </a:xfrm>
          <a:prstGeom prst="rect">
            <a:avLst/>
          </a:prstGeom>
        </p:spPr>
        <p:txBody>
          <a:bodyPr wrap="square">
            <a:spAutoFit/>
          </a:bodyPr>
          <a:lstStyle/>
          <a:p>
            <a:pPr marL="342900" indent="-342900">
              <a:buFont typeface="+mj-lt"/>
              <a:buAutoNum type="arabicPeriod" startAt="7"/>
            </a:pPr>
            <a:endParaRPr lang="en-US" dirty="0"/>
          </a:p>
          <a:p>
            <a:pPr marL="342900" indent="-342900">
              <a:buFont typeface="+mj-lt"/>
              <a:buAutoNum type="arabicPeriod" startAt="7"/>
            </a:pPr>
            <a:r>
              <a:rPr lang="ru-RU" sz="2200" dirty="0"/>
              <a:t>Виноград содержит 90% влаги, а изюм — 5%. Сколько килограммов винограда требуется для получения 20 килограммов изюма</a:t>
            </a:r>
            <a:r>
              <a:rPr lang="en-US" sz="2200" dirty="0"/>
              <a:t>?</a:t>
            </a:r>
          </a:p>
          <a:p>
            <a:pPr marL="342900" indent="-342900">
              <a:buFont typeface="+mj-lt"/>
              <a:buAutoNum type="arabicPeriod" startAt="7"/>
            </a:pPr>
            <a:endParaRPr lang="en-US" sz="2200" dirty="0"/>
          </a:p>
          <a:p>
            <a:pPr marL="342900" indent="-342900">
              <a:buFont typeface="+mj-lt"/>
              <a:buAutoNum type="arabicPeriod" startAt="7"/>
            </a:pPr>
            <a:r>
              <a:rPr lang="ru-RU" sz="2200" dirty="0"/>
              <a:t>В сосуд, содержащий 5 литров 12–процентного водного раствора некоторого вещества, добавили 7 литров воды. Сколько процентов составляет концентрация получившегося раствора?</a:t>
            </a:r>
            <a:endParaRPr lang="en-US" sz="2200"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7"/>
            </a:pPr>
            <a:endParaRPr lang="en-US" sz="2200" dirty="0"/>
          </a:p>
          <a:p>
            <a:pPr marL="342900" indent="-342900">
              <a:buFont typeface="+mj-lt"/>
              <a:buAutoNum type="arabicPeriod" startAt="7"/>
            </a:pPr>
            <a:r>
              <a:rPr lang="ru-RU" sz="2200" dirty="0"/>
              <a:t>Смешали некоторое количество 15–процентного раствора некоторого вещества с таким же количеством 19–процентного раствора этого вещества. Сколько процентов составляет концентрация получившегося раствора?</a:t>
            </a:r>
            <a:endParaRPr lang="ru-RU" sz="2200"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7"/>
            </a:pPr>
            <a:endParaRPr lang="en-US" sz="2200" dirty="0">
              <a:solidFill>
                <a:srgbClr val="000000"/>
              </a:solidFill>
              <a:latin typeface="Verdana" panose="020B0604030504040204" pitchFamily="34" charset="0"/>
              <a:cs typeface="Times New Roman" panose="02020603050405020304" pitchFamily="18" charset="0"/>
            </a:endParaRPr>
          </a:p>
          <a:p>
            <a:pPr marL="342900" indent="-342900">
              <a:buFont typeface="+mj-lt"/>
              <a:buAutoNum type="arabicPeriod" startAt="7"/>
            </a:pPr>
            <a:r>
              <a:rPr lang="ru-RU" sz="2200" dirty="0"/>
              <a:t>Смешали 4 литра 15–процентного водного раствора некоторого вещества с 6 литрами 25–процентного водного раствора этого же вещества. Сколько процентов составляет концентрация получившегося раствора</a:t>
            </a:r>
            <a:r>
              <a:rPr lang="ru-RU" sz="2200" dirty="0">
                <a:solidFill>
                  <a:srgbClr val="000000"/>
                </a:solidFill>
                <a:latin typeface="Verdana" panose="020B0604030504040204" pitchFamily="34" charset="0"/>
                <a:cs typeface="Times New Roman" panose="02020603050405020304" pitchFamily="18" charset="0"/>
              </a:rPr>
              <a:t>.</a:t>
            </a:r>
            <a:endParaRPr lang="en-US" sz="2200" dirty="0">
              <a:solidFill>
                <a:srgbClr val="000000"/>
              </a:solidFill>
              <a:latin typeface="Verdana" panose="020B0604030504040204" pitchFamily="34" charset="0"/>
              <a:cs typeface="Times New Roman" panose="02020603050405020304" pitchFamily="18" charset="0"/>
            </a:endParaRPr>
          </a:p>
          <a:p>
            <a:endParaRPr lang="en-US" dirty="0">
              <a:solidFill>
                <a:srgbClr val="000000"/>
              </a:solidFill>
              <a:latin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89167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A1C251C-4C6E-4FA5-BA34-905FC39D047A}"/>
              </a:ext>
            </a:extLst>
          </p:cNvPr>
          <p:cNvSpPr/>
          <p:nvPr/>
        </p:nvSpPr>
        <p:spPr>
          <a:xfrm>
            <a:off x="662866" y="766732"/>
            <a:ext cx="10866268" cy="5324535"/>
          </a:xfrm>
          <a:prstGeom prst="rect">
            <a:avLst/>
          </a:prstGeom>
        </p:spPr>
        <p:txBody>
          <a:bodyPr wrap="square">
            <a:spAutoFit/>
          </a:bodyPr>
          <a:lstStyle/>
          <a:p>
            <a:pPr marL="342900" lvl="0" indent="-342900" algn="just">
              <a:spcAft>
                <a:spcPts val="0"/>
              </a:spcAft>
              <a:buFont typeface="+mj-lt"/>
              <a:buAutoNum type="arabicPeriod" startAt="11"/>
              <a:tabLst>
                <a:tab pos="228600" algn="l"/>
              </a:tabLst>
            </a:pPr>
            <a:r>
              <a:rPr lang="ru-RU" sz="2000" dirty="0"/>
              <a:t>Имеется два сплава. Первый сплав содержит 10% никеля, второй – 30% никеля. Из этих двух сплавов получили третий сплав массой 200 кг, содержащий 25% никеля. На сколько килограммов масса первого сплава меньше массы второго</a:t>
            </a:r>
            <a:r>
              <a:rPr lang="en-US" sz="2000" dirty="0">
                <a:solidFill>
                  <a:srgbClr val="000000"/>
                </a:solidFill>
                <a:latin typeface="Verdana" panose="020B0604030504040204" pitchFamily="34" charset="0"/>
              </a:rPr>
              <a:t>?</a:t>
            </a:r>
          </a:p>
          <a:p>
            <a:pPr marL="342900" lvl="0" indent="-342900" algn="just">
              <a:spcAft>
                <a:spcPts val="0"/>
              </a:spcAft>
              <a:buFont typeface="+mj-lt"/>
              <a:buAutoNum type="arabicPeriod" startAt="11"/>
              <a:tabLst>
                <a:tab pos="228600" algn="l"/>
              </a:tabLst>
            </a:pPr>
            <a:endParaRPr lang="en-US" sz="2000" dirty="0">
              <a:solidFill>
                <a:srgbClr val="000000"/>
              </a:solidFill>
              <a:latin typeface="Verdana" panose="020B0604030504040204" pitchFamily="34" charset="0"/>
            </a:endParaRPr>
          </a:p>
          <a:p>
            <a:pPr marL="342900" lvl="0" indent="-342900" algn="just">
              <a:spcAft>
                <a:spcPts val="0"/>
              </a:spcAft>
              <a:buFont typeface="+mj-lt"/>
              <a:buAutoNum type="arabicPeriod" startAt="11"/>
              <a:tabLst>
                <a:tab pos="228600" algn="l"/>
              </a:tabLst>
            </a:pPr>
            <a:r>
              <a:rPr lang="ru-RU" sz="2000" dirty="0"/>
              <a:t>Первый сплав содержит 10% меди, второй – 40% меди. Масса второго сплава больше массы первого на 3 кг. Из этих двух сплавов получили третий сплав, содержащий 30% меди. Найдите массу третьего сплава. Ответ дайте в килограммах</a:t>
            </a:r>
            <a:endParaRPr lang="en-US" sz="2000" dirty="0"/>
          </a:p>
          <a:p>
            <a:pPr marL="342900" lvl="0" indent="-342900" algn="just">
              <a:spcAft>
                <a:spcPts val="0"/>
              </a:spcAft>
              <a:buFont typeface="+mj-lt"/>
              <a:buAutoNum type="arabicPeriod" startAt="11"/>
              <a:tabLst>
                <a:tab pos="228600" algn="l"/>
              </a:tabLst>
            </a:pPr>
            <a:endParaRPr lang="en-US" sz="2000" dirty="0"/>
          </a:p>
          <a:p>
            <a:pPr marL="342900" lvl="0" indent="-342900" algn="just">
              <a:spcAft>
                <a:spcPts val="0"/>
              </a:spcAft>
              <a:buFont typeface="+mj-lt"/>
              <a:buAutoNum type="arabicPeriod" startAt="11"/>
              <a:tabLst>
                <a:tab pos="228600" algn="l"/>
              </a:tabLst>
            </a:pPr>
            <a:r>
              <a:rPr lang="ru-RU" sz="2000" dirty="0"/>
              <a:t>Смешав 30-процентный и 60-процентный растворы кислоты и добавив 10 кг чистой воды, получили 36-процентный раствор кислоты. Если бы вместо 10 кг воды добавили 10 кг 50-процентного раствора той же кислоты, то получили бы 41-процентный раствор кислоты. Сколько килограммов 30-процентного раствора использовали для получения смеси</a:t>
            </a:r>
            <a:r>
              <a:rPr lang="en-US" sz="2000" dirty="0"/>
              <a:t>?</a:t>
            </a:r>
          </a:p>
          <a:p>
            <a:pPr marL="342900" lvl="0" indent="-342900" algn="just">
              <a:spcAft>
                <a:spcPts val="0"/>
              </a:spcAft>
              <a:buFont typeface="+mj-lt"/>
              <a:buAutoNum type="arabicPeriod" startAt="11"/>
              <a:tabLst>
                <a:tab pos="228600" algn="l"/>
              </a:tabLst>
            </a:pPr>
            <a:endParaRPr lang="en-US" sz="2000" dirty="0">
              <a:solidFill>
                <a:srgbClr val="000000"/>
              </a:solidFill>
              <a:latin typeface="Verdana" panose="020B0604030504040204" pitchFamily="34" charset="0"/>
              <a:ea typeface="Times New Roman" panose="02020603050405020304" pitchFamily="18" charset="0"/>
            </a:endParaRPr>
          </a:p>
          <a:p>
            <a:pPr marL="342900" lvl="0" indent="-342900" algn="just">
              <a:spcAft>
                <a:spcPts val="0"/>
              </a:spcAft>
              <a:buFont typeface="+mj-lt"/>
              <a:buAutoNum type="arabicPeriod" startAt="11"/>
              <a:tabLst>
                <a:tab pos="228600" algn="l"/>
              </a:tabLst>
            </a:pPr>
            <a:r>
              <a:rPr lang="ru-RU" sz="2000" dirty="0"/>
              <a:t>Имеются два сосуда. Первый содержит 30 кг, а второй – 20 кг раствора кислоты различной концентрации. Если эти растворы смешать, то получится раствор, содержащий 68% кислоты. Если же смешать равные массы этих растворов, то получится раствор, содержащий 70% кислоты. Сколько килограммов кислоты содержится в первом сосуде</a:t>
            </a:r>
            <a:r>
              <a:rPr lang="ru-RU" sz="2000" dirty="0">
                <a:solidFill>
                  <a:srgbClr val="000000"/>
                </a:solidFill>
                <a:latin typeface="Verdana" panose="020B0604030504040204" pitchFamily="34"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056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E339593-B9BF-459A-9B0A-9B6F51EFCAB3}"/>
              </a:ext>
            </a:extLst>
          </p:cNvPr>
          <p:cNvSpPr/>
          <p:nvPr/>
        </p:nvSpPr>
        <p:spPr>
          <a:xfrm>
            <a:off x="3052849" y="346370"/>
            <a:ext cx="5945282" cy="923330"/>
          </a:xfrm>
          <a:prstGeom prst="rect">
            <a:avLst/>
          </a:prstGeom>
          <a:noFill/>
        </p:spPr>
        <p:txBody>
          <a:bodyPr wrap="none" lIns="91440" tIns="45720" rIns="91440" bIns="45720">
            <a:spAutoFit/>
          </a:bodyPr>
          <a:lstStyle/>
          <a:p>
            <a:pPr algn="ctr"/>
            <a:r>
              <a:rPr lang="ru-RU" sz="5400" b="0" cap="none" spc="0" dirty="0">
                <a:ln w="0"/>
                <a:solidFill>
                  <a:schemeClr val="tx1"/>
                </a:solidFill>
                <a:effectLst>
                  <a:outerShdw blurRad="38100" dist="19050" dir="2700000" algn="tl" rotWithShape="0">
                    <a:schemeClr val="dk1">
                      <a:alpha val="40000"/>
                    </a:schemeClr>
                  </a:outerShdw>
                </a:effectLst>
              </a:rPr>
              <a:t>Домашнее задание</a:t>
            </a:r>
          </a:p>
        </p:txBody>
      </p:sp>
      <p:sp>
        <p:nvSpPr>
          <p:cNvPr id="4" name="Прямоугольник 3">
            <a:extLst>
              <a:ext uri="{FF2B5EF4-FFF2-40B4-BE49-F238E27FC236}">
                <a16:creationId xmlns:a16="http://schemas.microsoft.com/office/drawing/2014/main" id="{5621C763-5CA4-4BE7-995B-381E3F12D5AA}"/>
              </a:ext>
            </a:extLst>
          </p:cNvPr>
          <p:cNvSpPr/>
          <p:nvPr/>
        </p:nvSpPr>
        <p:spPr>
          <a:xfrm>
            <a:off x="5725408" y="2434649"/>
            <a:ext cx="300082" cy="707886"/>
          </a:xfrm>
          <a:prstGeom prst="rect">
            <a:avLst/>
          </a:prstGeom>
          <a:noFill/>
        </p:spPr>
        <p:txBody>
          <a:bodyPr wrap="none" lIns="91440" tIns="45720" rIns="91440" bIns="45720">
            <a:spAutoFit/>
          </a:bodyPr>
          <a:lstStyle/>
          <a:p>
            <a:pPr algn="ctr"/>
            <a:r>
              <a:rPr lang="ru-RU" sz="4000" b="0" cap="none" spc="0" dirty="0">
                <a:ln w="0"/>
                <a:gradFill>
                  <a:gsLst>
                    <a:gs pos="21000">
                      <a:srgbClr val="53575C"/>
                    </a:gs>
                    <a:gs pos="88000">
                      <a:srgbClr val="C5C7CA"/>
                    </a:gs>
                  </a:gsLst>
                  <a:lin ang="5400000"/>
                </a:gradFill>
                <a:effectLst/>
              </a:rPr>
              <a:t> </a:t>
            </a:r>
          </a:p>
        </p:txBody>
      </p:sp>
      <p:sp>
        <p:nvSpPr>
          <p:cNvPr id="2" name="Прямоугольник 1">
            <a:extLst>
              <a:ext uri="{FF2B5EF4-FFF2-40B4-BE49-F238E27FC236}">
                <a16:creationId xmlns:a16="http://schemas.microsoft.com/office/drawing/2014/main" id="{C03E31F2-56D0-41B5-8991-29D7AA67FF8F}"/>
              </a:ext>
            </a:extLst>
          </p:cNvPr>
          <p:cNvSpPr/>
          <p:nvPr/>
        </p:nvSpPr>
        <p:spPr>
          <a:xfrm>
            <a:off x="641532" y="1269700"/>
            <a:ext cx="10467833" cy="5847755"/>
          </a:xfrm>
          <a:prstGeom prst="rect">
            <a:avLst/>
          </a:prstGeom>
        </p:spPr>
        <p:txBody>
          <a:bodyPr wrap="square">
            <a:spAutoFit/>
          </a:bodyPr>
          <a:lstStyle/>
          <a:p>
            <a:pPr marL="342900" lvl="0" indent="-342900" algn="just">
              <a:spcAft>
                <a:spcPts val="0"/>
              </a:spcAft>
              <a:buFont typeface="+mj-lt"/>
              <a:buAutoNum type="arabicPeriod"/>
              <a:tabLst>
                <a:tab pos="228600" algn="l"/>
              </a:tabLst>
            </a:pPr>
            <a:r>
              <a:rPr lang="ru-RU" dirty="0">
                <a:solidFill>
                  <a:srgbClr val="000000"/>
                </a:solidFill>
                <a:latin typeface="Verdana" panose="020B0604030504040204" pitchFamily="34" charset="0"/>
                <a:ea typeface="Times New Roman" panose="02020603050405020304" pitchFamily="18" charset="0"/>
              </a:rPr>
              <a:t>В 2008 году в городском квартале проживало 40000 человек. В 2009 году, в результате строительства новых домов, число жителей выросло на 7%, а в 2010 году — на 8% по сравнению с 2009 годом. Сколько человек стало проживать в квартале в 2010 году?</a:t>
            </a:r>
            <a:endParaRPr lang="en-US"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ru-RU" dirty="0">
                <a:solidFill>
                  <a:srgbClr val="000000"/>
                </a:solidFill>
                <a:latin typeface="Verdana" panose="020B0604030504040204" pitchFamily="34" charset="0"/>
                <a:ea typeface="Times New Roman" panose="02020603050405020304" pitchFamily="18" charset="0"/>
              </a:rPr>
              <a:t>В среду акции компании подорожали на некоторое количество процентов, а в четверг подешевели на то же самое количество процентов. В результате они стали стоить на 16% дешевле, чем при открытии торгов в среду. На сколько процентов подорожали акции компании в среду?</a:t>
            </a:r>
            <a:endParaRPr lang="en-US"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ru-RU" dirty="0">
                <a:solidFill>
                  <a:srgbClr val="000000"/>
                </a:solidFill>
                <a:latin typeface="Verdana" panose="020B0604030504040204" pitchFamily="34" charset="0"/>
                <a:ea typeface="Times New Roman" panose="02020603050405020304" pitchFamily="18" charset="0"/>
              </a:rPr>
              <a:t>Одиннадцать рубашек дешевле куртки на 1%. На сколько процентов тринадцать рубашек дороже куртки?</a:t>
            </a:r>
            <a:endParaRPr lang="en-US" dirty="0">
              <a:solidFill>
                <a:srgbClr val="000000"/>
              </a:solidFill>
              <a:latin typeface="Verdana" panose="020B0604030504040204" pitchFamily="34" charset="0"/>
              <a:ea typeface="Times New Roman" panose="02020603050405020304" pitchFamily="18" charset="0"/>
            </a:endParaRPr>
          </a:p>
          <a:p>
            <a:pPr marL="342900" lvl="0" indent="-342900" algn="just">
              <a:spcAft>
                <a:spcPts val="0"/>
              </a:spcAft>
              <a:buFont typeface="+mj-lt"/>
              <a:buAutoNum type="arabicPeriod"/>
              <a:tabLst>
                <a:tab pos="228600" algn="l"/>
              </a:tabLst>
            </a:pPr>
            <a:r>
              <a:rPr lang="ru-RU"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Семья состоит из мужа, жены и их дочери студентки. Если бы зарплата мужа увеличилась вдвое, общий доход семьи вырос бы на 58%. Если бы стипендия дочери уменьшилась вчетверо, общий доход семьи сократился бы на 6%. Сколько процентов от общего дохода семьи составляет зарплата жены</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t>
            </a:r>
          </a:p>
          <a:p>
            <a:pPr marL="342900" indent="-342900" algn="just">
              <a:buFont typeface="+mj-lt"/>
              <a:buAutoNum type="arabicPeriod"/>
              <a:tabLst>
                <a:tab pos="228600" algn="l"/>
              </a:tabLst>
            </a:pPr>
            <a:r>
              <a:rPr lang="ru-RU" dirty="0">
                <a:solidFill>
                  <a:srgbClr val="000000"/>
                </a:solidFill>
                <a:latin typeface="Verdana" panose="020B0604030504040204" pitchFamily="34" charset="0"/>
              </a:rPr>
              <a:t>Цена холодильника в магазине ежегодно уменьшается на одно и то же число процентов от предыдущей цены. Определите, на сколько процентов каждый год уменьшалась цена холодильника, если, выставленный на продажу за 20 800 рублей, через два года был продан за 16 848 рублей</a:t>
            </a:r>
            <a:endParaRPr lang="en-US" dirty="0">
              <a:solidFill>
                <a:srgbClr val="000000"/>
              </a:solidFill>
              <a:latin typeface="Verdana" panose="020B0604030504040204" pitchFamily="34" charset="0"/>
            </a:endParaRPr>
          </a:p>
          <a:p>
            <a:pPr marL="342900" lvl="0" indent="-342900" algn="just">
              <a:spcAft>
                <a:spcPts val="0"/>
              </a:spcAft>
              <a:buFont typeface="+mj-lt"/>
              <a:buAutoNum type="arabicPeriod"/>
              <a:tabLst>
                <a:tab pos="228600" algn="l"/>
              </a:tabLst>
            </a:pPr>
            <a:endParaRPr lang="en-US" sz="3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59291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E339593-B9BF-459A-9B0A-9B6F51EFCAB3}"/>
              </a:ext>
            </a:extLst>
          </p:cNvPr>
          <p:cNvSpPr/>
          <p:nvPr/>
        </p:nvSpPr>
        <p:spPr>
          <a:xfrm>
            <a:off x="3052849" y="346370"/>
            <a:ext cx="5945282" cy="923330"/>
          </a:xfrm>
          <a:prstGeom prst="rect">
            <a:avLst/>
          </a:prstGeom>
          <a:noFill/>
        </p:spPr>
        <p:txBody>
          <a:bodyPr wrap="none" lIns="91440" tIns="45720" rIns="91440" bIns="45720">
            <a:spAutoFit/>
          </a:bodyPr>
          <a:lstStyle/>
          <a:p>
            <a:pPr algn="ctr"/>
            <a:r>
              <a:rPr lang="ru-RU" sz="5400" b="0" cap="none" spc="0" dirty="0">
                <a:ln w="0"/>
                <a:solidFill>
                  <a:schemeClr val="tx1"/>
                </a:solidFill>
                <a:effectLst>
                  <a:outerShdw blurRad="38100" dist="19050" dir="2700000" algn="tl" rotWithShape="0">
                    <a:schemeClr val="dk1">
                      <a:alpha val="40000"/>
                    </a:schemeClr>
                  </a:outerShdw>
                </a:effectLst>
              </a:rPr>
              <a:t>Домашнее задание</a:t>
            </a:r>
          </a:p>
        </p:txBody>
      </p:sp>
      <p:sp>
        <p:nvSpPr>
          <p:cNvPr id="4" name="Прямоугольник 3">
            <a:extLst>
              <a:ext uri="{FF2B5EF4-FFF2-40B4-BE49-F238E27FC236}">
                <a16:creationId xmlns:a16="http://schemas.microsoft.com/office/drawing/2014/main" id="{5621C763-5CA4-4BE7-995B-381E3F12D5AA}"/>
              </a:ext>
            </a:extLst>
          </p:cNvPr>
          <p:cNvSpPr/>
          <p:nvPr/>
        </p:nvSpPr>
        <p:spPr>
          <a:xfrm>
            <a:off x="5725408" y="2434649"/>
            <a:ext cx="300082" cy="707886"/>
          </a:xfrm>
          <a:prstGeom prst="rect">
            <a:avLst/>
          </a:prstGeom>
          <a:noFill/>
        </p:spPr>
        <p:txBody>
          <a:bodyPr wrap="none" lIns="91440" tIns="45720" rIns="91440" bIns="45720">
            <a:spAutoFit/>
          </a:bodyPr>
          <a:lstStyle/>
          <a:p>
            <a:pPr algn="ctr"/>
            <a:r>
              <a:rPr lang="ru-RU" sz="4000" b="0" cap="none" spc="0" dirty="0">
                <a:ln w="0"/>
                <a:gradFill>
                  <a:gsLst>
                    <a:gs pos="21000">
                      <a:srgbClr val="53575C"/>
                    </a:gs>
                    <a:gs pos="88000">
                      <a:srgbClr val="C5C7CA"/>
                    </a:gs>
                  </a:gsLst>
                  <a:lin ang="5400000"/>
                </a:gradFill>
                <a:effectLst/>
              </a:rPr>
              <a:t> </a:t>
            </a:r>
          </a:p>
        </p:txBody>
      </p:sp>
      <p:sp>
        <p:nvSpPr>
          <p:cNvPr id="2" name="Прямоугольник 1">
            <a:extLst>
              <a:ext uri="{FF2B5EF4-FFF2-40B4-BE49-F238E27FC236}">
                <a16:creationId xmlns:a16="http://schemas.microsoft.com/office/drawing/2014/main" id="{C03E31F2-56D0-41B5-8991-29D7AA67FF8F}"/>
              </a:ext>
            </a:extLst>
          </p:cNvPr>
          <p:cNvSpPr/>
          <p:nvPr/>
        </p:nvSpPr>
        <p:spPr>
          <a:xfrm>
            <a:off x="641532" y="1269700"/>
            <a:ext cx="10467833" cy="5293757"/>
          </a:xfrm>
          <a:prstGeom prst="rect">
            <a:avLst/>
          </a:prstGeom>
        </p:spPr>
        <p:txBody>
          <a:bodyPr wrap="square">
            <a:spAutoFit/>
          </a:bodyPr>
          <a:lstStyle/>
          <a:p>
            <a:pPr lvl="0"/>
            <a:r>
              <a:rPr lang="en-US" dirty="0"/>
              <a:t>6. </a:t>
            </a:r>
            <a:r>
              <a:rPr lang="ru-RU" sz="2000" dirty="0"/>
              <a:t>Дима, Антон, Паша и Коля учредили компанию с уставным капиталом 100 000 рублей. Дима внес 22% уставного капитала, Антон  — 50 000 рублей, Паша — 0,26 уставного капитала, а оставшуюся часть капитала внес Коля. Учредители договорились делить ежегодную прибыль пропорционально внесенному в уставной капитал вкладу. Какая сумма от прибыли 700 000 рублей причитается Коле? </a:t>
            </a:r>
            <a:endParaRPr lang="en-US" sz="2000" dirty="0"/>
          </a:p>
          <a:p>
            <a:pPr lvl="0"/>
            <a:r>
              <a:rPr lang="en-US" sz="2000" dirty="0"/>
              <a:t>7. </a:t>
            </a:r>
            <a:r>
              <a:rPr lang="ru-RU" sz="2000" dirty="0"/>
              <a:t>В сосуд, содержащий 8 литров 24-процентного водного раствора некоторого вещества, добавили 4 литра воды. Сколько процентов составляет концентрация получившегося раствора?</a:t>
            </a:r>
            <a:endParaRPr lang="en-US" sz="2000" dirty="0"/>
          </a:p>
          <a:p>
            <a:pPr lvl="0"/>
            <a:r>
              <a:rPr lang="en-US" sz="2000" dirty="0"/>
              <a:t>8. </a:t>
            </a:r>
            <a:r>
              <a:rPr lang="ru-RU" sz="2000" dirty="0"/>
              <a:t>Смешали некоторое количество 16-процентного раствора некоторого вещества с таким же количеством 18-процентного раствора этого вещества. Сколько процентов составляет концентрация получившегося раствора?</a:t>
            </a:r>
            <a:endParaRPr lang="en-US" sz="2000" dirty="0"/>
          </a:p>
          <a:p>
            <a:pPr lvl="0"/>
            <a:r>
              <a:rPr lang="en-US" sz="2000" dirty="0"/>
              <a:t>9. </a:t>
            </a:r>
            <a:r>
              <a:rPr lang="ru-RU" sz="2000" dirty="0"/>
              <a:t>Смешали 8 литров 25-процентного водного раствора некоторого вещества с 12 литрами 20-процентного водного раствора этого же вещества. Сколько процентов составляет концентрация получившегося раствора?</a:t>
            </a:r>
            <a:endParaRPr lang="en-US" sz="2000" dirty="0"/>
          </a:p>
          <a:p>
            <a:r>
              <a:rPr lang="en-US" sz="2000" dirty="0"/>
              <a:t>10. </a:t>
            </a:r>
            <a:r>
              <a:rPr lang="ru-RU" sz="2000" dirty="0"/>
              <a:t>Виноград содержит 90% влаги, а изюм  — 5%. Сколько килограммов винограда требуется для получения 36 килограммов изюма</a:t>
            </a:r>
            <a:endParaRPr lang="en-US" sz="20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5896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E339593-B9BF-459A-9B0A-9B6F51EFCAB3}"/>
              </a:ext>
            </a:extLst>
          </p:cNvPr>
          <p:cNvSpPr/>
          <p:nvPr/>
        </p:nvSpPr>
        <p:spPr>
          <a:xfrm>
            <a:off x="3052849" y="346370"/>
            <a:ext cx="5945282" cy="923330"/>
          </a:xfrm>
          <a:prstGeom prst="rect">
            <a:avLst/>
          </a:prstGeom>
          <a:noFill/>
        </p:spPr>
        <p:txBody>
          <a:bodyPr wrap="none" lIns="91440" tIns="45720" rIns="91440" bIns="45720">
            <a:spAutoFit/>
          </a:bodyPr>
          <a:lstStyle/>
          <a:p>
            <a:pPr algn="ctr"/>
            <a:r>
              <a:rPr lang="ru-RU" sz="5400" b="0" cap="none" spc="0" dirty="0">
                <a:ln w="0"/>
                <a:solidFill>
                  <a:schemeClr val="tx1"/>
                </a:solidFill>
                <a:effectLst>
                  <a:outerShdw blurRad="38100" dist="19050" dir="2700000" algn="tl" rotWithShape="0">
                    <a:schemeClr val="dk1">
                      <a:alpha val="40000"/>
                    </a:schemeClr>
                  </a:outerShdw>
                </a:effectLst>
              </a:rPr>
              <a:t>Домашнее задание</a:t>
            </a:r>
          </a:p>
        </p:txBody>
      </p:sp>
      <p:sp>
        <p:nvSpPr>
          <p:cNvPr id="4" name="Прямоугольник 3">
            <a:extLst>
              <a:ext uri="{FF2B5EF4-FFF2-40B4-BE49-F238E27FC236}">
                <a16:creationId xmlns:a16="http://schemas.microsoft.com/office/drawing/2014/main" id="{5621C763-5CA4-4BE7-995B-381E3F12D5AA}"/>
              </a:ext>
            </a:extLst>
          </p:cNvPr>
          <p:cNvSpPr/>
          <p:nvPr/>
        </p:nvSpPr>
        <p:spPr>
          <a:xfrm>
            <a:off x="5725408" y="2434649"/>
            <a:ext cx="300082" cy="707886"/>
          </a:xfrm>
          <a:prstGeom prst="rect">
            <a:avLst/>
          </a:prstGeom>
          <a:noFill/>
        </p:spPr>
        <p:txBody>
          <a:bodyPr wrap="none" lIns="91440" tIns="45720" rIns="91440" bIns="45720">
            <a:spAutoFit/>
          </a:bodyPr>
          <a:lstStyle/>
          <a:p>
            <a:pPr algn="ctr"/>
            <a:r>
              <a:rPr lang="ru-RU" sz="4000" b="0" cap="none" spc="0" dirty="0">
                <a:ln w="0"/>
                <a:gradFill>
                  <a:gsLst>
                    <a:gs pos="21000">
                      <a:srgbClr val="53575C"/>
                    </a:gs>
                    <a:gs pos="88000">
                      <a:srgbClr val="C5C7CA"/>
                    </a:gs>
                  </a:gsLst>
                  <a:lin ang="5400000"/>
                </a:gradFill>
                <a:effectLst/>
              </a:rPr>
              <a:t> </a:t>
            </a:r>
          </a:p>
        </p:txBody>
      </p:sp>
      <p:sp>
        <p:nvSpPr>
          <p:cNvPr id="2" name="Прямоугольник 1">
            <a:extLst>
              <a:ext uri="{FF2B5EF4-FFF2-40B4-BE49-F238E27FC236}">
                <a16:creationId xmlns:a16="http://schemas.microsoft.com/office/drawing/2014/main" id="{C03E31F2-56D0-41B5-8991-29D7AA67FF8F}"/>
              </a:ext>
            </a:extLst>
          </p:cNvPr>
          <p:cNvSpPr/>
          <p:nvPr/>
        </p:nvSpPr>
        <p:spPr>
          <a:xfrm>
            <a:off x="641532" y="1269700"/>
            <a:ext cx="10467833" cy="4401205"/>
          </a:xfrm>
          <a:prstGeom prst="rect">
            <a:avLst/>
          </a:prstGeom>
        </p:spPr>
        <p:txBody>
          <a:bodyPr wrap="square">
            <a:spAutoFit/>
          </a:bodyPr>
          <a:lstStyle/>
          <a:p>
            <a:pPr lvl="0"/>
            <a:r>
              <a:rPr lang="en-US" sz="2000" dirty="0"/>
              <a:t>11. </a:t>
            </a:r>
            <a:r>
              <a:rPr lang="ru-RU" sz="2000" dirty="0"/>
              <a:t>Имеется два сплава. Первый сплав содержит 10% никеля, второй — 35% никеля. Из этих двух сплавов получили третий сплав массой 250 кг, содержащий 25% никеля. На сколько килограммов масса первого сплава меньше массы второго?</a:t>
            </a:r>
            <a:endParaRPr lang="en-US" sz="2000" dirty="0"/>
          </a:p>
          <a:p>
            <a:pPr lvl="0"/>
            <a:r>
              <a:rPr lang="en-US" sz="2000" dirty="0"/>
              <a:t>12. </a:t>
            </a:r>
            <a:r>
              <a:rPr lang="ru-RU" sz="2000" dirty="0"/>
              <a:t>Первый сплав содержит 5% меди, второй — 13% меди. Масса второго сплава больше массы первого на 9 кг. Из этих двух сплавов получили третий сплав, содержащий 10% меди. Найдите массу третьего сплава. Ответ дайте в килограммах.</a:t>
            </a:r>
            <a:endParaRPr lang="en-US" sz="2000" dirty="0"/>
          </a:p>
          <a:p>
            <a:pPr lvl="0"/>
            <a:r>
              <a:rPr lang="en-US" sz="2000" dirty="0"/>
              <a:t>13. </a:t>
            </a:r>
            <a:r>
              <a:rPr lang="ru-RU" sz="2000" dirty="0"/>
              <a:t>Смешав 55-процентный и 97-процентный растворы кислоты и добавив 10 кг чистой воды, получили 65-процентный раствор кислоты. Если бы вместо 10 кг воды добавили 10 кг 50-процентного раствора той же кислоты, то получили бы 75-процентный раствор кислоты. Сколько килограммов 55-процентного раствора использовали для получения смеси?</a:t>
            </a:r>
            <a:endParaRPr lang="en-US" sz="2000" dirty="0"/>
          </a:p>
          <a:p>
            <a:r>
              <a:rPr lang="en-US" sz="2000" dirty="0"/>
              <a:t>14. </a:t>
            </a:r>
            <a:r>
              <a:rPr lang="ru-RU" sz="2000" dirty="0"/>
              <a:t>Имеются два сосуда. Первый содержит 100 кг, а второй — 20 кг раствора кислоты различной концентрации. Если эти растворы смешать, то получится раствор, содержащий 67% кислоты. Если же смешать равные массы этих растворов, то получится раствор, содержащий 77% кислоты. Сколько килограммов кислоты содержится в первом сосуде</a:t>
            </a:r>
            <a:r>
              <a:rPr lang="en-US" sz="2000" dirty="0"/>
              <a:t>?</a:t>
            </a:r>
          </a:p>
        </p:txBody>
      </p:sp>
    </p:spTree>
    <p:extLst>
      <p:ext uri="{BB962C8B-B14F-4D97-AF65-F5344CB8AC3E}">
        <p14:creationId xmlns:p14="http://schemas.microsoft.com/office/powerpoint/2010/main" val="359407937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884</Words>
  <Application>Microsoft Office PowerPoint</Application>
  <PresentationFormat>Широкоэкранный</PresentationFormat>
  <Paragraphs>48</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Times New Roman</vt:lpstr>
      <vt:lpstr>Verdana</vt:lpstr>
      <vt:lpstr>Тема Office</vt:lpstr>
      <vt:lpstr>Текстовые задачи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Текстовые задачи</dc:title>
  <dc:creator>Svetlana Unuchek</dc:creator>
  <cp:lastModifiedBy>Svetlana Unuchek</cp:lastModifiedBy>
  <cp:revision>13</cp:revision>
  <dcterms:created xsi:type="dcterms:W3CDTF">2019-09-26T14:46:26Z</dcterms:created>
  <dcterms:modified xsi:type="dcterms:W3CDTF">2019-10-31T16:17:33Z</dcterms:modified>
</cp:coreProperties>
</file>