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60" r:id="rId6"/>
    <p:sldId id="262" r:id="rId7"/>
    <p:sldId id="261" r:id="rId8"/>
    <p:sldId id="263" r:id="rId9"/>
    <p:sldId id="267" r:id="rId10"/>
    <p:sldId id="264" r:id="rId11"/>
    <p:sldId id="266" r:id="rId12"/>
    <p:sldId id="269" r:id="rId13"/>
    <p:sldId id="271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A9483C-D16E-4DF1-91A7-955939779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5D02A8-A1FE-43DF-B915-CE08FC999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FBBF02-76C7-47A4-9A17-3AC2E723D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0244-2A4C-4AC0-9555-2528B8F6D97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6D2E0E-5147-4521-A342-0DD7581D8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1553CE-F3CC-473D-BB5E-55B1F6BC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E75-1EF0-4600-A430-D5802559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5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03B14-CC61-4B9C-8108-FAEB75F0A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0CCA57D-C3FB-469B-B82D-DB5EFCFF7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1E1441-A901-41B7-A9A2-C1E3CB374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0244-2A4C-4AC0-9555-2528B8F6D97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20709E-EDAB-4E59-9A79-A6ACC8CD9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D09592-A4A8-4981-B67F-4776ECE23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E75-1EF0-4600-A430-D5802559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2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53022FB-99ED-4574-99B8-BB2C6156B6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65E2123-9B6B-4424-8243-C1B5B7110D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62C772-A8AE-432B-A6B6-F0F98FB73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0244-2A4C-4AC0-9555-2528B8F6D97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B268B0-2F25-4CBD-A216-FC9C96E26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C89EBE-92F8-467A-B02C-2356B60AF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E75-1EF0-4600-A430-D5802559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6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E30D55-D96E-40C4-B339-833BDF92B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C9CAE2-6809-45AD-BE7C-8D6BC7DCE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086233-7AB2-4304-9A0C-BE942FF06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0244-2A4C-4AC0-9555-2528B8F6D97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632DE4-48A3-4174-BFCF-8F239224F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A27B24-2C5F-424D-849F-1B647956C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E75-1EF0-4600-A430-D5802559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7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99650B-FA86-4D2F-939F-A8CB7FB34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F0A45C-2F31-4FF1-A1B0-3F87E79FD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86F2F3-5A60-405E-AFA6-2E282C0CD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0244-2A4C-4AC0-9555-2528B8F6D97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23CC9F-A84F-436D-A498-643971D28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A7A93E-C0A3-40E7-9A86-5078595C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E75-1EF0-4600-A430-D5802559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4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AFC38C-F1D9-4F51-A47E-4B0B03DED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2C3379-A650-44C2-B139-90F2A10617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87BF203-2DF4-4598-9983-793486E5C8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712E1A-C91E-4F56-A774-42C770ACE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0244-2A4C-4AC0-9555-2528B8F6D97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F359A6-2245-4095-813C-3A3C0770F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DAC99E-6E17-4E54-A7C5-189B52CCC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E75-1EF0-4600-A430-D5802559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8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028AE0-DE3B-48B3-A80A-3B307EF7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37B537-80F7-4406-A6D6-A2FDCF420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8413D7-1983-40F2-A10F-B6F45BBB03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05DAC0D-EB35-447A-B166-C60FEB0CC7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65341D6-06A0-4A1A-BCD6-612748DF4C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853B14C-47FC-4B17-B0DB-C09E9F6C2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0244-2A4C-4AC0-9555-2528B8F6D97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147F2A7-CC2E-40C8-9416-71AF35D9A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B95788A-C6CE-48B8-BBC4-1BD8C5D2F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E75-1EF0-4600-A430-D5802559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3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7CCDF-C395-47A6-9601-8183A45CE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09EA7C6-A094-4D06-8992-D715F004D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0244-2A4C-4AC0-9555-2528B8F6D97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7DAC7CE-118B-48A7-94FE-118551034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15C9EA7-7D97-41C1-9C9D-3E287DD14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E75-1EF0-4600-A430-D5802559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2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54705E8-6581-434D-95F3-234FC6461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0244-2A4C-4AC0-9555-2528B8F6D97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1D6823D-FFBF-485D-8B4F-A30B4AE8A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6BBB55-198D-4709-ADDF-4640CAA91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E75-1EF0-4600-A430-D5802559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2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95FBAF-C287-4E69-8C95-E48A71491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462466-EAD3-4133-8F47-C3C9E1E70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BF753E-B38E-4DFF-9DDE-AFB1384A7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201BE7-C3BD-4EAF-A213-B3927B22B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0244-2A4C-4AC0-9555-2528B8F6D97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4FE74F-462F-4F5E-92FF-BE8E1C6B8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C5EA19-10A3-47BB-9448-D572DD5AB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E75-1EF0-4600-A430-D5802559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5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A5929E-6E20-4B52-8185-48D52294F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AD522E3-2E2F-4E2E-8D0C-D1254D6D70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04580F0-F499-471B-B56F-08F3C968E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38FE54-AA92-43F0-84A3-16D02B4F5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0244-2A4C-4AC0-9555-2528B8F6D97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2A9B7C-7DEA-4CA0-8DF5-4CE2BE85A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9D7306-E391-44A1-BE37-CF5BF5B9C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DE75-1EF0-4600-A430-D5802559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3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D70753-7290-49CD-A04C-88375E69D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DF245A-39A9-40DF-B272-4077A6CD3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0CCCCA-120F-4C17-9D94-269DC06DE6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50244-2A4C-4AC0-9555-2528B8F6D978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0D85D2-96F5-4E8F-A4B3-486E083AAD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776446-08B3-4587-8B3A-D63990B2C5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EDE75-1EF0-4600-A430-D5802559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3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CB4B79-986F-437A-ACAF-49E7941242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Построение графиков функций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B937A94-E7C9-4BEA-9D0E-1FB47C83C8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1170" y="4079875"/>
            <a:ext cx="9144000" cy="1655762"/>
          </a:xfrm>
        </p:spPr>
        <p:txBody>
          <a:bodyPr>
            <a:normAutofit/>
          </a:bodyPr>
          <a:lstStyle/>
          <a:p>
            <a:r>
              <a:rPr lang="ru-RU" sz="4400" dirty="0"/>
              <a:t>9 класс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69967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6C0335-B118-4A9B-81B0-6C803A6D1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680" y="372258"/>
            <a:ext cx="10515600" cy="1074405"/>
          </a:xfrm>
        </p:spPr>
        <p:txBody>
          <a:bodyPr/>
          <a:lstStyle/>
          <a:p>
            <a:pPr algn="ctr"/>
            <a:r>
              <a:rPr lang="ru-RU" dirty="0"/>
              <a:t>Домашнее задание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523C0321-96DE-4B6F-AE35-06E1DDE49553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38200" y="1655194"/>
                <a:ext cx="10515600" cy="4950322"/>
              </a:xfrm>
            </p:spPr>
            <p:txBody>
              <a:bodyPr>
                <a:normAutofit lnSpcReduction="10000"/>
              </a:bodyPr>
              <a:lstStyle/>
              <a:p>
                <a:pPr marL="457200" lvl="0" indent="-457200">
                  <a:buAutoNum type="arabicPeriod"/>
                </a:pPr>
                <a:r>
                  <a:rPr lang="ru-RU" dirty="0"/>
                  <a:t>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/>
                        </m:ctrlPr>
                      </m:dPr>
                      <m:e>
                        <m:eqArr>
                          <m:eqArrPr>
                            <m:ctrlPr>
                              <a:rPr lang="en-US" i="1"/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ru-RU" i="1"/>
                                  <m:t>𝑥</m:t>
                                </m:r>
                              </m:e>
                              <m:sup>
                                <m:r>
                                  <a:rPr lang="ru-RU" i="1"/>
                                  <m:t>2</m:t>
                                </m:r>
                              </m:sup>
                            </m:sSup>
                            <m:r>
                              <a:rPr lang="ru-RU" i="1"/>
                              <m:t>, 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/>
                                </m:ctrlPr>
                              </m:dPr>
                              <m:e>
                                <m:r>
                                  <a:rPr lang="ru-RU" i="1"/>
                                  <m:t>𝑥</m:t>
                                </m:r>
                              </m:e>
                            </m:d>
                            <m:r>
                              <a:rPr lang="ru-RU" i="1"/>
                              <m:t>≤1</m:t>
                            </m:r>
                          </m:e>
                          <m:e>
                            <m:r>
                              <a:rPr lang="ru-RU" i="1"/>
                              <m:t>−</m:t>
                            </m:r>
                            <m:f>
                              <m:fPr>
                                <m:ctrlPr>
                                  <a:rPr lang="en-US" i="1"/>
                                </m:ctrlPr>
                              </m:fPr>
                              <m:num>
                                <m:r>
                                  <a:rPr lang="ru-RU" i="1"/>
                                  <m:t>1</m:t>
                                </m:r>
                              </m:num>
                              <m:den>
                                <m:r>
                                  <a:rPr lang="ru-RU" i="1"/>
                                  <m:t>𝑥</m:t>
                                </m:r>
                              </m:den>
                            </m:f>
                            <m:r>
                              <a:rPr lang="ru-RU" i="1"/>
                              <m:t> , 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/>
                                </m:ctrlPr>
                              </m:dPr>
                              <m:e>
                                <m:r>
                                  <a:rPr lang="ru-RU" i="1"/>
                                  <m:t>𝑥</m:t>
                                </m:r>
                              </m:e>
                            </m:d>
                            <m:r>
                              <a:rPr lang="ru-RU" i="1"/>
                              <m:t>&gt;1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dirty="0"/>
                  <a:t>  и определите, при каких значениях параметра </a:t>
                </a:r>
                <a14:m>
                  <m:oMath xmlns:m="http://schemas.openxmlformats.org/officeDocument/2006/math"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имеет с графиком ровно одну общую точку. </a:t>
                </a:r>
              </a:p>
              <a:p>
                <a:pPr lvl="0"/>
                <a:r>
                  <a:rPr lang="ru-RU" dirty="0"/>
                  <a:t>2.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ru-RU" i="1"/>
                          <m:t>𝑥</m:t>
                        </m:r>
                        <m:r>
                          <a:rPr lang="ru-RU" i="1"/>
                          <m:t>−2</m:t>
                        </m:r>
                      </m:num>
                      <m:den>
                        <m:r>
                          <a:rPr lang="ru-RU" i="1"/>
                          <m:t>2</m:t>
                        </m:r>
                        <m:r>
                          <a:rPr lang="ru-RU" i="1"/>
                          <m:t>𝑥</m:t>
                        </m:r>
                        <m:r>
                          <a:rPr lang="ru-RU" i="1"/>
                          <m:t>−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ru-RU" i="1"/>
                              <m:t>𝑥</m:t>
                            </m:r>
                          </m:e>
                          <m:sup>
                            <m:r>
                              <a:rPr lang="ru-RU" i="1"/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dirty="0"/>
                  <a:t> и определите, при каких значениях параметра </a:t>
                </a:r>
                <a14:m>
                  <m:oMath xmlns:m="http://schemas.openxmlformats.org/officeDocument/2006/math">
                    <m:r>
                      <a:rPr lang="ru-RU" i="1"/>
                      <m:t>𝑘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𝑘𝑥</m:t>
                    </m:r>
                  </m:oMath>
                </a14:m>
                <a:r>
                  <a:rPr lang="ru-RU" dirty="0"/>
                  <a:t> имеет с графиком ровно одну общую точку.</a:t>
                </a:r>
                <a:endParaRPr lang="en-US" dirty="0"/>
              </a:p>
              <a:p>
                <a:r>
                  <a:rPr lang="ru-RU" dirty="0"/>
                  <a:t>3.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=3−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ru-RU" i="1"/>
                          <m:t>𝑥</m:t>
                        </m:r>
                        <m:r>
                          <a:rPr lang="ru-RU" i="1"/>
                          <m:t>+5</m:t>
                        </m:r>
                      </m:num>
                      <m:den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ru-RU" i="1"/>
                              <m:t>𝑥</m:t>
                            </m:r>
                          </m:e>
                          <m:sup>
                            <m:r>
                              <a:rPr lang="ru-RU" i="1"/>
                              <m:t>2</m:t>
                            </m:r>
                          </m:sup>
                        </m:sSup>
                        <m:r>
                          <a:rPr lang="ru-RU" i="1"/>
                          <m:t>+5</m:t>
                        </m:r>
                        <m:r>
                          <a:rPr lang="ru-RU" i="1"/>
                          <m:t>𝑥</m:t>
                        </m:r>
                      </m:den>
                    </m:f>
                  </m:oMath>
                </a14:m>
                <a:r>
                  <a:rPr lang="ru-RU" dirty="0"/>
                  <a:t> и определите, при каких значениях параметра </a:t>
                </a:r>
                <a14:m>
                  <m:oMath xmlns:m="http://schemas.openxmlformats.org/officeDocument/2006/math">
                    <m:r>
                      <a:rPr lang="ru-RU" i="1"/>
                      <m:t>𝑎</m:t>
                    </m:r>
                  </m:oMath>
                </a14:m>
                <a:r>
                  <a:rPr lang="ru-RU" dirty="0"/>
                  <a:t>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𝑎</m:t>
                    </m:r>
                  </m:oMath>
                </a14:m>
                <a:r>
                  <a:rPr lang="ru-RU" dirty="0"/>
                  <a:t>  не имеет с графиком данной функции общих точек.</a:t>
                </a:r>
              </a:p>
              <a:p>
                <a:r>
                  <a:rPr lang="ru-RU" dirty="0"/>
                  <a:t>4.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ru-RU" i="1"/>
                          <m:t>𝑥</m:t>
                        </m:r>
                        <m:r>
                          <a:rPr lang="ru-RU" i="1"/>
                          <m:t>+5</m:t>
                        </m:r>
                      </m:num>
                      <m:den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/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i="1"/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i="1"/>
                                        </m:ctrlPr>
                                      </m:sSupPr>
                                      <m:e>
                                        <m:r>
                                          <a:rPr lang="ru-RU" i="1"/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ru-RU" i="1"/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ru-RU" i="1"/>
                                      <m:t>+</m:t>
                                    </m:r>
                                    <m:r>
                                      <a:rPr lang="ru-RU" i="1"/>
                                      <m:t>𝑥</m:t>
                                    </m:r>
                                    <m:r>
                                      <a:rPr lang="ru-RU" i="1"/>
                                      <m:t>−20</m:t>
                                    </m:r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ru-RU" i="1"/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dirty="0"/>
                  <a:t>   и найдите все значения  </a:t>
                </a:r>
                <a14:m>
                  <m:oMath xmlns:m="http://schemas.openxmlformats.org/officeDocument/2006/math">
                    <m:r>
                      <a:rPr lang="ru-RU" i="1"/>
                      <m:t>𝑘</m:t>
                    </m:r>
                  </m:oMath>
                </a14:m>
                <a:r>
                  <a:rPr lang="ru-RU" dirty="0"/>
                  <a:t> , при которых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𝑘𝑥</m:t>
                    </m:r>
                  </m:oMath>
                </a14:m>
                <a:r>
                  <a:rPr lang="ru-RU" dirty="0"/>
                  <a:t> имеет с графиком данной функции ровно одну общую точку</a:t>
                </a:r>
                <a:endParaRPr lang="en-US" dirty="0"/>
              </a:p>
              <a:p>
                <a:pPr lvl="0"/>
                <a:endParaRPr lang="en-US" dirty="0"/>
              </a:p>
              <a:p>
                <a:pPr lvl="0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523C0321-96DE-4B6F-AE35-06E1DDE495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655194"/>
                <a:ext cx="10515600" cy="4950322"/>
              </a:xfrm>
              <a:blipFill>
                <a:blip r:embed="rId2"/>
                <a:stretch>
                  <a:fillRect l="-928" t="-1970" r="-1043" b="-2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2299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D5F81A-A7FB-4CB6-9EEE-FDED69BF2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8099"/>
            <a:ext cx="10515600" cy="8287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Модуль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A3A3676A-5F50-4FCE-BA4A-7E89DE222541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38200" y="1709785"/>
                <a:ext cx="10515600" cy="4680116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ru-RU" sz="2800" dirty="0"/>
                  <a:t>1. </a:t>
                </a:r>
                <a:r>
                  <a:rPr lang="ru-RU" dirty="0"/>
                  <a:t>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ru-RU" i="1"/>
                              <m:t>𝑥</m:t>
                            </m:r>
                          </m:e>
                          <m:sup>
                            <m:r>
                              <a:rPr lang="ru-RU" i="1"/>
                              <m:t>2</m:t>
                            </m:r>
                          </m:sup>
                        </m:sSup>
                        <m:r>
                          <a:rPr lang="ru-RU" i="1"/>
                          <m:t>+4</m:t>
                        </m:r>
                        <m:r>
                          <a:rPr lang="ru-RU" i="1"/>
                          <m:t>𝑥</m:t>
                        </m:r>
                        <m:r>
                          <a:rPr lang="ru-RU" i="1"/>
                          <m:t>−5</m:t>
                        </m:r>
                      </m:e>
                    </m:d>
                  </m:oMath>
                </a14:m>
                <a:r>
                  <a:rPr lang="ru-RU" dirty="0"/>
                  <a:t>.  Какое наибольшее число общих точек график данной функции  может иметь с прямой, параллельной оси абсцисс?</a:t>
                </a:r>
                <a:endParaRPr lang="en-US" dirty="0"/>
              </a:p>
              <a:p>
                <a:pPr lvl="0"/>
                <a:r>
                  <a:rPr lang="ru-RU" dirty="0"/>
                  <a:t>2.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/>
                        </m:ctrlPr>
                      </m:dPr>
                      <m:e>
                        <m:eqArr>
                          <m:eqArrPr>
                            <m:ctrlPr>
                              <a:rPr lang="en-US" i="1"/>
                            </m:ctrlPr>
                          </m:eqArrPr>
                          <m:e>
                            <m:r>
                              <a:rPr lang="ru-RU" i="1"/>
                              <m:t>−</m:t>
                            </m:r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ru-RU" i="1"/>
                                  <m:t>𝑥</m:t>
                                </m:r>
                              </m:e>
                              <m:sup>
                                <m:r>
                                  <a:rPr lang="ru-RU" i="1"/>
                                  <m:t>2</m:t>
                                </m:r>
                              </m:sup>
                            </m:sSup>
                            <m:r>
                              <a:rPr lang="ru-RU" i="1"/>
                              <m:t>−4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−4, 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&lt;−1</m:t>
                            </m:r>
                          </m:e>
                          <m:e>
                            <m:r>
                              <a:rPr lang="ru-RU" i="1"/>
                              <m:t>1−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/>
                                </m:ctrlPr>
                              </m:dPr>
                              <m:e>
                                <m:r>
                                  <a:rPr lang="ru-RU" i="1"/>
                                  <m:t>𝑥</m:t>
                                </m:r>
                                <m:r>
                                  <a:rPr lang="ru-RU" i="1"/>
                                  <m:t>−1</m:t>
                                </m:r>
                              </m:e>
                            </m:d>
                            <m:r>
                              <a:rPr lang="ru-RU" i="1"/>
                              <m:t>,   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≥−1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dirty="0"/>
                  <a:t>  и определите, при каких значениях параметра </a:t>
                </a:r>
                <a14:m>
                  <m:oMath xmlns:m="http://schemas.openxmlformats.org/officeDocument/2006/math"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имеет с графиком ровно две общие точки.</a:t>
                </a:r>
                <a:endParaRPr lang="en-US" dirty="0"/>
              </a:p>
              <a:p>
                <a:r>
                  <a:rPr lang="ru-RU" dirty="0"/>
                  <a:t>3.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ru-RU" i="1"/>
                          <m:t>𝑥</m:t>
                        </m:r>
                      </m:e>
                    </m:d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ru-RU" i="1"/>
                          <m:t>𝑥</m:t>
                        </m:r>
                        <m:r>
                          <a:rPr lang="ru-RU" i="1"/>
                          <m:t>+1</m:t>
                        </m:r>
                      </m:e>
                    </m:d>
                    <m:r>
                      <a:rPr lang="ru-RU" i="1"/>
                      <m:t>−6</m:t>
                    </m:r>
                    <m:r>
                      <a:rPr lang="ru-RU" i="1"/>
                      <m:t>𝑥</m:t>
                    </m:r>
                  </m:oMath>
                </a14:m>
                <a:r>
                  <a:rPr lang="ru-RU" dirty="0"/>
                  <a:t>  и определите, при каких значениях параметра </a:t>
                </a:r>
                <a14:m>
                  <m:oMath xmlns:m="http://schemas.openxmlformats.org/officeDocument/2006/math"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имеет с графиком ровно две общие точки.</a:t>
                </a:r>
                <a:endParaRPr lang="ru-RU" sz="2800" dirty="0"/>
              </a:p>
              <a:p>
                <a:pPr marL="457200" indent="-457200">
                  <a:buAutoNum type="arabicPeriod"/>
                </a:pPr>
                <a:endParaRPr lang="ru-RU" sz="2800" dirty="0"/>
              </a:p>
              <a:p>
                <a:pPr lvl="0" algn="just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A3A3676A-5F50-4FCE-BA4A-7E89DE2225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709785"/>
                <a:ext cx="10515600" cy="4680116"/>
              </a:xfrm>
              <a:blipFill>
                <a:blip r:embed="rId2"/>
                <a:stretch>
                  <a:fillRect l="-1217" t="-2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6637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D5F81A-A7FB-4CB6-9EEE-FDED69BF2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8099"/>
            <a:ext cx="10515600" cy="8287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Модуль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A3A3676A-5F50-4FCE-BA4A-7E89DE222541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38200" y="1709785"/>
                <a:ext cx="10515600" cy="4680116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ru-RU" sz="2800" dirty="0"/>
                  <a:t>4. </a:t>
                </a:r>
                <a:r>
                  <a:rPr lang="ru-RU" dirty="0"/>
                  <a:t>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ru-RU" i="1"/>
                          <m:t>(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ru-RU" i="1"/>
                              <m:t>0,75</m:t>
                            </m:r>
                            <m:r>
                              <a:rPr lang="ru-RU" i="1"/>
                              <m:t>𝑥</m:t>
                            </m:r>
                          </m:e>
                          <m:sup>
                            <m:r>
                              <a:rPr lang="ru-RU" i="1"/>
                              <m:t>2</m:t>
                            </m:r>
                          </m:sup>
                        </m:sSup>
                        <m:r>
                          <a:rPr lang="ru-RU" i="1"/>
                          <m:t>−0,75</m:t>
                        </m:r>
                        <m:r>
                          <a:rPr lang="ru-RU" i="1"/>
                          <m:t>𝑥</m:t>
                        </m:r>
                        <m:r>
                          <a:rPr lang="ru-RU" i="1"/>
                          <m:t>)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ru-RU" i="1"/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i="1"/>
                          <m:t>𝑥</m:t>
                        </m:r>
                        <m:r>
                          <a:rPr lang="ru-RU" i="1"/>
                          <m:t>−1</m:t>
                        </m:r>
                      </m:den>
                    </m:f>
                  </m:oMath>
                </a14:m>
                <a:r>
                  <a:rPr lang="ru-RU" dirty="0"/>
                  <a:t>  и определите, при каких значениях параметра </a:t>
                </a:r>
                <a14:m>
                  <m:oMath xmlns:m="http://schemas.openxmlformats.org/officeDocument/2006/math">
                    <m:r>
                      <a:rPr lang="ru-RU" i="1"/>
                      <m:t>𝑚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𝑚</m:t>
                    </m:r>
                  </m:oMath>
                </a14:m>
                <a:r>
                  <a:rPr lang="ru-RU" dirty="0"/>
                  <a:t>  не имеет с графиком ни одной общей точки</a:t>
                </a:r>
                <a:endParaRPr lang="en-US" dirty="0"/>
              </a:p>
              <a:p>
                <a:pPr lvl="0"/>
                <a:r>
                  <a:rPr lang="ru-RU" dirty="0"/>
                  <a:t>5.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ru-RU" i="1"/>
                              <m:t>𝑥</m:t>
                            </m:r>
                          </m:e>
                        </m:d>
                        <m:r>
                          <a:rPr lang="ru-RU" i="1"/>
                          <m:t>−4</m:t>
                        </m:r>
                      </m:num>
                      <m:den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ru-RU" i="1"/>
                              <m:t>𝑥</m:t>
                            </m:r>
                          </m:e>
                          <m:sup>
                            <m:r>
                              <a:rPr lang="ru-RU" i="1"/>
                              <m:t>2</m:t>
                            </m:r>
                          </m:sup>
                        </m:sSup>
                        <m:r>
                          <a:rPr lang="ru-RU" i="1"/>
                          <m:t>−4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𝑥</m:t>
                            </m:r>
                          </m:e>
                        </m:d>
                      </m:den>
                    </m:f>
                  </m:oMath>
                </a14:m>
                <a:r>
                  <a:rPr lang="ru-RU" dirty="0"/>
                  <a:t>   и найдите все значения  </a:t>
                </a:r>
                <a14:m>
                  <m:oMath xmlns:m="http://schemas.openxmlformats.org/officeDocument/2006/math">
                    <m:r>
                      <a:rPr lang="ru-RU" i="1"/>
                      <m:t>𝑘</m:t>
                    </m:r>
                  </m:oMath>
                </a14:m>
                <a:r>
                  <a:rPr lang="ru-RU" dirty="0"/>
                  <a:t> , при которых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𝑘𝑥</m:t>
                    </m:r>
                  </m:oMath>
                </a14:m>
                <a:r>
                  <a:rPr lang="ru-RU" dirty="0"/>
                  <a:t> не будет иметь с построенным графиком ни одной общей точки.</a:t>
                </a:r>
                <a:endParaRPr lang="en-US" dirty="0"/>
              </a:p>
              <a:p>
                <a:pPr lvl="0"/>
                <a:r>
                  <a:rPr lang="ru-RU" sz="2800" dirty="0"/>
                  <a:t>6. </a:t>
                </a:r>
                <a:r>
                  <a:rPr lang="ru-RU" dirty="0"/>
                  <a:t>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𝑥</m:t>
                    </m:r>
                    <m:r>
                      <a:rPr lang="ru-RU" i="1"/>
                      <m:t>+2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ru-RU" i="1"/>
                          <m:t>𝑥</m:t>
                        </m:r>
                      </m:e>
                    </m:d>
                    <m:r>
                      <a:rPr lang="ru-RU" i="1"/>
                      <m:t>−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ru-RU" i="1"/>
                          <m:t>𝑥</m:t>
                        </m:r>
                      </m:e>
                      <m:sup>
                        <m:r>
                          <a:rPr lang="ru-RU" i="1"/>
                          <m:t>2</m:t>
                        </m:r>
                      </m:sup>
                    </m:sSup>
                  </m:oMath>
                </a14:m>
                <a:r>
                  <a:rPr lang="ru-RU" dirty="0"/>
                  <a:t>  и определите, при каких значениях параметра </a:t>
                </a:r>
                <a14:m>
                  <m:oMath xmlns:m="http://schemas.openxmlformats.org/officeDocument/2006/math"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имеет с графиком три общие точки.</a:t>
                </a:r>
              </a:p>
              <a:p>
                <a:r>
                  <a:rPr lang="ru-RU" sz="2800" dirty="0"/>
                  <a:t>7. </a:t>
                </a:r>
                <a:r>
                  <a:rPr lang="ru-RU" dirty="0"/>
                  <a:t>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ru-RU" i="1"/>
                          <m:t>𝑥</m:t>
                        </m:r>
                      </m:e>
                      <m:sup>
                        <m:r>
                          <a:rPr lang="ru-RU" i="1"/>
                          <m:t>2</m:t>
                        </m:r>
                      </m:sup>
                    </m:sSup>
                    <m:r>
                      <a:rPr lang="ru-RU" i="1"/>
                      <m:t>−5</m:t>
                    </m:r>
                    <m:r>
                      <a:rPr lang="ru-RU" i="1"/>
                      <m:t>𝑥</m:t>
                    </m:r>
                    <m:r>
                      <a:rPr lang="ru-RU" i="1"/>
                      <m:t>+10−3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ru-RU" i="1"/>
                          <m:t>𝑥</m:t>
                        </m:r>
                        <m:r>
                          <a:rPr lang="ru-RU" i="1"/>
                          <m:t>−2</m:t>
                        </m:r>
                      </m:e>
                    </m:d>
                  </m:oMath>
                </a14:m>
                <a:r>
                  <a:rPr lang="ru-RU" dirty="0"/>
                  <a:t>  и определите, при каких значениях параметра </a:t>
                </a:r>
                <a14:m>
                  <m:oMath xmlns:m="http://schemas.openxmlformats.org/officeDocument/2006/math"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𝑐</m:t>
                    </m:r>
                    <m:r>
                      <a:rPr lang="ru-RU" i="1"/>
                      <m:t>+3</m:t>
                    </m:r>
                  </m:oMath>
                </a14:m>
                <a:r>
                  <a:rPr lang="ru-RU" dirty="0"/>
                  <a:t> имеет с графиком три общие точки</a:t>
                </a:r>
                <a:endParaRPr lang="en-US" dirty="0"/>
              </a:p>
              <a:p>
                <a:pPr lvl="0"/>
                <a:endParaRPr lang="ru-RU" sz="2800" dirty="0"/>
              </a:p>
              <a:p>
                <a:pPr marL="457200" indent="-457200">
                  <a:buAutoNum type="arabicPeriod"/>
                </a:pPr>
                <a:endParaRPr lang="ru-RU" sz="2800" dirty="0"/>
              </a:p>
              <a:p>
                <a:pPr lvl="0" algn="just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A3A3676A-5F50-4FCE-BA4A-7E89DE2225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709785"/>
                <a:ext cx="10515600" cy="4680116"/>
              </a:xfrm>
              <a:blipFill>
                <a:blip r:embed="rId2"/>
                <a:stretch>
                  <a:fillRect l="-1217" t="-130" r="-754" b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5607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D5F81A-A7FB-4CB6-9EEE-FDED69BF2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8099"/>
            <a:ext cx="10515600" cy="8287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Модуль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A3A3676A-5F50-4FCE-BA4A-7E89DE222541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38200" y="1709785"/>
                <a:ext cx="10515600" cy="4680116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ru-RU" sz="2800" dirty="0"/>
                  <a:t>8. </a:t>
                </a:r>
                <a:r>
                  <a:rPr lang="ru-RU" dirty="0"/>
                  <a:t>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ru-RU" i="1"/>
                          <m:t>1</m:t>
                        </m:r>
                      </m:num>
                      <m:den>
                        <m:r>
                          <a:rPr lang="ru-RU" i="1"/>
                          <m:t>2</m:t>
                        </m:r>
                      </m:den>
                    </m:f>
                    <m:d>
                      <m:dPr>
                        <m:ctrlPr>
                          <a:rPr lang="en-US" i="1"/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/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/>
                                </m:ctrlPr>
                              </m:fPr>
                              <m:num>
                                <m:r>
                                  <a:rPr lang="ru-RU" i="1"/>
                                  <m:t>𝑥</m:t>
                                </m:r>
                              </m:num>
                              <m:den>
                                <m:r>
                                  <a:rPr lang="ru-RU" i="1"/>
                                  <m:t>3,5</m:t>
                                </m:r>
                              </m:den>
                            </m:f>
                            <m:r>
                              <a:rPr lang="ru-RU" i="1"/>
                              <m:t>−</m:t>
                            </m:r>
                            <m:f>
                              <m:fPr>
                                <m:ctrlPr>
                                  <a:rPr lang="en-US" i="1"/>
                                </m:ctrlPr>
                              </m:fPr>
                              <m:num>
                                <m:r>
                                  <a:rPr lang="ru-RU" i="1"/>
                                  <m:t>3,5</m:t>
                                </m:r>
                              </m:num>
                              <m:den>
                                <m:r>
                                  <a:rPr lang="ru-RU" i="1"/>
                                  <m:t>𝑥</m:t>
                                </m:r>
                              </m:den>
                            </m:f>
                          </m:e>
                        </m:d>
                        <m:r>
                          <a:rPr lang="ru-RU" i="1"/>
                          <m:t>+</m:t>
                        </m:r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ru-RU" i="1"/>
                              <m:t>𝑥</m:t>
                            </m:r>
                          </m:num>
                          <m:den>
                            <m:r>
                              <a:rPr lang="ru-RU" i="1"/>
                              <m:t>3,5</m:t>
                            </m:r>
                          </m:den>
                        </m:f>
                        <m:r>
                          <a:rPr lang="ru-RU" i="1"/>
                          <m:t>+</m:t>
                        </m:r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ru-RU" i="1"/>
                              <m:t>3,5</m:t>
                            </m:r>
                          </m:num>
                          <m:den>
                            <m:r>
                              <a:rPr lang="ru-RU" i="1"/>
                              <m:t>𝑥</m:t>
                            </m:r>
                          </m:den>
                        </m:f>
                      </m:e>
                    </m:d>
                  </m:oMath>
                </a14:m>
                <a:r>
                  <a:rPr lang="ru-RU" dirty="0"/>
                  <a:t>  и определите, при каких значениях параметра </a:t>
                </a:r>
                <a14:m>
                  <m:oMath xmlns:m="http://schemas.openxmlformats.org/officeDocument/2006/math"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    имеет с графиком ровно одну общую точку.</a:t>
                </a:r>
              </a:p>
              <a:p>
                <a:pPr lvl="0"/>
                <a:r>
                  <a:rPr lang="ru-RU" dirty="0"/>
                  <a:t>9.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ru-RU" i="1"/>
                          <m:t>𝑥</m:t>
                        </m:r>
                        <m:r>
                          <a:rPr lang="ru-RU" i="1"/>
                          <m:t>−1</m:t>
                        </m:r>
                      </m:e>
                    </m:d>
                    <m:r>
                      <a:rPr lang="ru-RU" i="1"/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ru-RU" i="1"/>
                          <m:t>𝑥</m:t>
                        </m:r>
                        <m:r>
                          <a:rPr lang="ru-RU" i="1"/>
                          <m:t>+1</m:t>
                        </m:r>
                      </m:e>
                    </m:d>
                    <m:r>
                      <a:rPr lang="ru-RU" i="1"/>
                      <m:t>+</m:t>
                    </m:r>
                    <m:r>
                      <a:rPr lang="ru-RU" i="1"/>
                      <m:t>𝑥</m:t>
                    </m:r>
                  </m:oMath>
                </a14:m>
                <a:r>
                  <a:rPr lang="ru-RU" dirty="0"/>
                  <a:t>   и определите все значения  </a:t>
                </a:r>
                <a14:m>
                  <m:oMath xmlns:m="http://schemas.openxmlformats.org/officeDocument/2006/math">
                    <m:r>
                      <a:rPr lang="ru-RU" i="1"/>
                      <m:t>𝑘</m:t>
                    </m:r>
                  </m:oMath>
                </a14:m>
                <a:r>
                  <a:rPr lang="ru-RU" dirty="0"/>
                  <a:t> , при которых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𝑘𝑥</m:t>
                    </m:r>
                  </m:oMath>
                </a14:m>
                <a:r>
                  <a:rPr lang="ru-RU" dirty="0"/>
                  <a:t> имеет с графиком данной функции ровно одну общую точку.</a:t>
                </a:r>
                <a:endParaRPr lang="en-US" dirty="0"/>
              </a:p>
              <a:p>
                <a:pPr lvl="0"/>
                <a:r>
                  <a:rPr lang="ru-RU" dirty="0"/>
                  <a:t>10. 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ru-RU" i="1"/>
                          <m:t>𝑥</m:t>
                        </m:r>
                        <m:r>
                          <a:rPr lang="ru-RU" i="1"/>
                          <m:t>−3</m:t>
                        </m:r>
                      </m:e>
                    </m:d>
                    <m:r>
                      <a:rPr lang="ru-RU" i="1"/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ru-RU" i="1"/>
                          <m:t>𝑥</m:t>
                        </m:r>
                        <m:r>
                          <a:rPr lang="ru-RU" i="1"/>
                          <m:t>+3</m:t>
                        </m:r>
                      </m:e>
                    </m:d>
                  </m:oMath>
                </a14:m>
                <a:r>
                  <a:rPr lang="ru-RU" dirty="0"/>
                  <a:t>   и найдите все значения  </a:t>
                </a:r>
                <a14:m>
                  <m:oMath xmlns:m="http://schemas.openxmlformats.org/officeDocument/2006/math">
                    <m:r>
                      <a:rPr lang="ru-RU" i="1"/>
                      <m:t>𝑘</m:t>
                    </m:r>
                  </m:oMath>
                </a14:m>
                <a:r>
                  <a:rPr lang="ru-RU" dirty="0"/>
                  <a:t> , при которых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𝑘𝑥</m:t>
                    </m:r>
                  </m:oMath>
                </a14:m>
                <a:r>
                  <a:rPr lang="ru-RU" dirty="0"/>
                  <a:t> имеет с графиком данной функции ровно одну общую точку.</a:t>
                </a:r>
                <a:endParaRPr lang="en-US" dirty="0"/>
              </a:p>
              <a:p>
                <a:pPr lvl="0"/>
                <a:endParaRPr lang="ru-RU" dirty="0"/>
              </a:p>
              <a:p>
                <a:pPr lvl="0"/>
                <a:endParaRPr lang="en-US" dirty="0"/>
              </a:p>
              <a:p>
                <a:pPr lvl="0"/>
                <a:endParaRPr lang="ru-RU" sz="2800" dirty="0"/>
              </a:p>
              <a:p>
                <a:pPr marL="457200" indent="-457200">
                  <a:buAutoNum type="arabicPeriod"/>
                </a:pPr>
                <a:endParaRPr lang="ru-RU" sz="2800" dirty="0"/>
              </a:p>
              <a:p>
                <a:pPr lvl="0" algn="just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A3A3676A-5F50-4FCE-BA4A-7E89DE2225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709785"/>
                <a:ext cx="10515600" cy="4680116"/>
              </a:xfrm>
              <a:blipFill>
                <a:blip r:embed="rId2"/>
                <a:stretch>
                  <a:fillRect l="-1217" t="-1042" r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6749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6C0335-B118-4A9B-81B0-6C803A6D1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680" y="372258"/>
            <a:ext cx="10515600" cy="1074405"/>
          </a:xfrm>
        </p:spPr>
        <p:txBody>
          <a:bodyPr/>
          <a:lstStyle/>
          <a:p>
            <a:pPr algn="ctr"/>
            <a:r>
              <a:rPr lang="ru-RU" dirty="0"/>
              <a:t>Домашнее задание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523C0321-96DE-4B6F-AE35-06E1DDE49553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38200" y="1655194"/>
                <a:ext cx="10515600" cy="4950322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ru-RU" dirty="0"/>
                  <a:t>1.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ru-RU" i="1"/>
                          <m:t>𝑥</m:t>
                        </m:r>
                      </m:e>
                    </m:d>
                    <m:r>
                      <a:rPr lang="ru-RU" i="1"/>
                      <m:t>𝑥</m:t>
                    </m:r>
                    <m:r>
                      <a:rPr lang="ru-RU" i="1"/>
                      <m:t>+3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ru-RU" i="1"/>
                          <m:t>𝑥</m:t>
                        </m:r>
                      </m:e>
                    </m:d>
                    <m:r>
                      <a:rPr lang="ru-RU" i="1"/>
                      <m:t>−5</m:t>
                    </m:r>
                    <m:r>
                      <a:rPr lang="ru-RU" i="1"/>
                      <m:t>𝑥</m:t>
                    </m:r>
                  </m:oMath>
                </a14:m>
                <a:r>
                  <a:rPr lang="ru-RU" dirty="0"/>
                  <a:t>  и определите, при каких значениях параметра </a:t>
                </a:r>
                <a14:m>
                  <m:oMath xmlns:m="http://schemas.openxmlformats.org/officeDocument/2006/math"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имеет с графиком ровно одну общую точку.</a:t>
                </a:r>
                <a:endParaRPr lang="en-US" dirty="0"/>
              </a:p>
              <a:p>
                <a:r>
                  <a:rPr lang="ru-RU" dirty="0"/>
                  <a:t>2.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ru-RU" i="1"/>
                          <m:t>(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ru-RU" i="1"/>
                              <m:t>0,5</m:t>
                            </m:r>
                            <m:r>
                              <a:rPr lang="ru-RU" i="1"/>
                              <m:t>𝑥</m:t>
                            </m:r>
                          </m:e>
                          <m:sup>
                            <m:r>
                              <a:rPr lang="ru-RU" i="1"/>
                              <m:t>2</m:t>
                            </m:r>
                          </m:sup>
                        </m:sSup>
                        <m:r>
                          <a:rPr lang="ru-RU" i="1"/>
                          <m:t>−2</m:t>
                        </m:r>
                        <m:r>
                          <a:rPr lang="ru-RU" i="1"/>
                          <m:t>𝑥</m:t>
                        </m:r>
                        <m:r>
                          <a:rPr lang="ru-RU" i="1"/>
                          <m:t>)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ru-RU" i="1"/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i="1"/>
                          <m:t>𝑥</m:t>
                        </m:r>
                        <m:r>
                          <a:rPr lang="ru-RU" i="1"/>
                          <m:t>−4</m:t>
                        </m:r>
                      </m:den>
                    </m:f>
                  </m:oMath>
                </a14:m>
                <a:r>
                  <a:rPr lang="ru-RU" dirty="0"/>
                  <a:t>  и определите, при каких значениях параметра </a:t>
                </a:r>
                <a14:m>
                  <m:oMath xmlns:m="http://schemas.openxmlformats.org/officeDocument/2006/math">
                    <m:r>
                      <a:rPr lang="ru-RU" i="1"/>
                      <m:t>𝑚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𝑚</m:t>
                    </m:r>
                  </m:oMath>
                </a14:m>
                <a:r>
                  <a:rPr lang="ru-RU" dirty="0"/>
                  <a:t>  не имеет с графиком ни одной общей точки.</a:t>
                </a:r>
              </a:p>
              <a:p>
                <a:pPr lvl="0"/>
                <a:r>
                  <a:rPr lang="ru-RU" dirty="0"/>
                  <a:t>3.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ru-RU" i="1"/>
                          <m:t>2</m:t>
                        </m:r>
                        <m:r>
                          <a:rPr lang="en-US" i="1"/>
                          <m:t>,5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ru-RU" i="1"/>
                              <m:t>𝑥</m:t>
                            </m:r>
                          </m:e>
                        </m:d>
                        <m:r>
                          <a:rPr lang="ru-RU" i="1"/>
                          <m:t>−1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𝑥</m:t>
                            </m:r>
                          </m:e>
                        </m:d>
                        <m:r>
                          <a:rPr lang="ru-RU" i="1"/>
                          <m:t>−2,5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ru-RU" i="1"/>
                              <m:t>𝑥</m:t>
                            </m:r>
                          </m:e>
                          <m:sup>
                            <m:r>
                              <a:rPr lang="ru-RU" i="1"/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dirty="0"/>
                  <a:t>   и найдите все значения  </a:t>
                </a:r>
                <a14:m>
                  <m:oMath xmlns:m="http://schemas.openxmlformats.org/officeDocument/2006/math">
                    <m:r>
                      <a:rPr lang="ru-RU" i="1"/>
                      <m:t>𝑘</m:t>
                    </m:r>
                  </m:oMath>
                </a14:m>
                <a:r>
                  <a:rPr lang="ru-RU" dirty="0"/>
                  <a:t> , при которых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𝑘𝑥</m:t>
                    </m:r>
                  </m:oMath>
                </a14:m>
                <a:r>
                  <a:rPr lang="ru-RU" dirty="0"/>
                  <a:t> не будет иметь с построенным графиком ни одной общей точки.</a:t>
                </a:r>
                <a:endParaRPr lang="en-US" dirty="0"/>
              </a:p>
              <a:p>
                <a:r>
                  <a:rPr lang="ru-RU" dirty="0"/>
                  <a:t>4.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ru-RU" i="1"/>
                          <m:t>𝑥</m:t>
                        </m:r>
                      </m:e>
                      <m:sup>
                        <m:r>
                          <a:rPr lang="ru-RU" i="1"/>
                          <m:t>2</m:t>
                        </m:r>
                      </m:sup>
                    </m:sSup>
                    <m:r>
                      <a:rPr lang="ru-RU" i="1"/>
                      <m:t>−3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ru-RU" i="1"/>
                          <m:t>𝑥</m:t>
                        </m:r>
                      </m:e>
                    </m:d>
                    <m:r>
                      <a:rPr lang="ru-RU" i="1"/>
                      <m:t>−</m:t>
                    </m:r>
                    <m:r>
                      <a:rPr lang="ru-RU" i="1"/>
                      <m:t>𝑥</m:t>
                    </m:r>
                  </m:oMath>
                </a14:m>
                <a:r>
                  <a:rPr lang="ru-RU" dirty="0"/>
                  <a:t>  и определите, при каких значениях параметра </a:t>
                </a:r>
                <a14:m>
                  <m:oMath xmlns:m="http://schemas.openxmlformats.org/officeDocument/2006/math"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имеет с графиком три общие точки</a:t>
                </a:r>
                <a:endParaRPr lang="en-US" dirty="0"/>
              </a:p>
              <a:p>
                <a:pPr lvl="0"/>
                <a:endParaRPr lang="en-US" dirty="0"/>
              </a:p>
              <a:p>
                <a:pPr lvl="0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523C0321-96DE-4B6F-AE35-06E1DDE495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655194"/>
                <a:ext cx="10515600" cy="4950322"/>
              </a:xfrm>
              <a:blipFill>
                <a:blip r:embed="rId2"/>
                <a:stretch>
                  <a:fillRect l="-928" t="-1724" r="-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6028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6C0335-B118-4A9B-81B0-6C803A6D1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680" y="372258"/>
            <a:ext cx="10515600" cy="1074405"/>
          </a:xfrm>
        </p:spPr>
        <p:txBody>
          <a:bodyPr/>
          <a:lstStyle/>
          <a:p>
            <a:pPr algn="ctr"/>
            <a:r>
              <a:rPr lang="ru-RU" dirty="0"/>
              <a:t>Домашнее задание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523C0321-96DE-4B6F-AE35-06E1DDE49553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38200" y="1655194"/>
                <a:ext cx="10515600" cy="4950322"/>
              </a:xfrm>
            </p:spPr>
            <p:txBody>
              <a:bodyPr>
                <a:normAutofit/>
              </a:bodyPr>
              <a:lstStyle/>
              <a:p>
                <a:r>
                  <a:rPr lang="ru-RU" dirty="0"/>
                  <a:t>5.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ru-RU" i="1"/>
                          <m:t>𝑥</m:t>
                        </m:r>
                      </m:e>
                      <m:sup>
                        <m:r>
                          <a:rPr lang="ru-RU" i="1"/>
                          <m:t>2</m:t>
                        </m:r>
                      </m:sup>
                    </m:sSup>
                    <m:r>
                      <a:rPr lang="ru-RU" i="1"/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ru-RU" i="1"/>
                          <m:t>4</m:t>
                        </m:r>
                        <m:r>
                          <a:rPr lang="ru-RU" i="1"/>
                          <m:t>𝑥</m:t>
                        </m:r>
                        <m:r>
                          <a:rPr lang="ru-RU" i="1"/>
                          <m:t>+3</m:t>
                        </m:r>
                      </m:e>
                    </m:d>
                  </m:oMath>
                </a14:m>
                <a:r>
                  <a:rPr lang="ru-RU" dirty="0"/>
                  <a:t>  и определите, при каких значениях параметра </a:t>
                </a:r>
                <a14:m>
                  <m:oMath xmlns:m="http://schemas.openxmlformats.org/officeDocument/2006/math"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𝑐</m:t>
                    </m:r>
                    <m:r>
                      <a:rPr lang="ru-RU" i="1"/>
                      <m:t>−2</m:t>
                    </m:r>
                  </m:oMath>
                </a14:m>
                <a:r>
                  <a:rPr lang="ru-RU" dirty="0"/>
                  <a:t> имеет с графиком три общие точки.</a:t>
                </a:r>
              </a:p>
              <a:p>
                <a:pPr lvl="0"/>
                <a:r>
                  <a:rPr lang="ru-RU" dirty="0"/>
                  <a:t>6.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/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/>
                                </m:ctrlPr>
                              </m:fPr>
                              <m:num>
                                <m:r>
                                  <a:rPr lang="ru-RU" i="1"/>
                                  <m:t>𝑥</m:t>
                                </m:r>
                              </m:num>
                              <m:den>
                                <m:r>
                                  <a:rPr lang="ru-RU" i="1"/>
                                  <m:t>5</m:t>
                                </m:r>
                              </m:den>
                            </m:f>
                            <m:r>
                              <a:rPr lang="ru-RU" i="1"/>
                              <m:t>−</m:t>
                            </m:r>
                            <m:f>
                              <m:fPr>
                                <m:ctrlPr>
                                  <a:rPr lang="en-US" i="1"/>
                                </m:ctrlPr>
                              </m:fPr>
                              <m:num>
                                <m:r>
                                  <a:rPr lang="ru-RU" i="1"/>
                                  <m:t>5</m:t>
                                </m:r>
                              </m:num>
                              <m:den>
                                <m:r>
                                  <a:rPr lang="ru-RU" i="1"/>
                                  <m:t>𝑥</m:t>
                                </m:r>
                              </m:den>
                            </m:f>
                          </m:e>
                        </m:d>
                        <m:r>
                          <a:rPr lang="ru-RU" i="1"/>
                          <m:t>+</m:t>
                        </m:r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ru-RU" i="1"/>
                              <m:t>𝑥</m:t>
                            </m:r>
                          </m:num>
                          <m:den>
                            <m:r>
                              <a:rPr lang="ru-RU" i="1"/>
                              <m:t>5</m:t>
                            </m:r>
                          </m:den>
                        </m:f>
                        <m:r>
                          <a:rPr lang="ru-RU" i="1"/>
                          <m:t>+</m:t>
                        </m:r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ru-RU" i="1"/>
                              <m:t>5</m:t>
                            </m:r>
                          </m:num>
                          <m:den>
                            <m:r>
                              <a:rPr lang="ru-RU" i="1"/>
                              <m:t>𝑥</m:t>
                            </m:r>
                          </m:den>
                        </m:f>
                      </m:e>
                    </m:d>
                  </m:oMath>
                </a14:m>
                <a:r>
                  <a:rPr lang="ru-RU" dirty="0"/>
                  <a:t>  и определите, при каких значениях параметра </a:t>
                </a:r>
                <a14:m>
                  <m:oMath xmlns:m="http://schemas.openxmlformats.org/officeDocument/2006/math"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    имеет с графиком ровно одну общую точку.</a:t>
                </a:r>
                <a:endParaRPr lang="en-US" dirty="0"/>
              </a:p>
              <a:p>
                <a:pPr lvl="0"/>
                <a:r>
                  <a:rPr lang="ru-RU" dirty="0"/>
                  <a:t>7.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ru-RU" i="1"/>
                          <m:t>𝑥</m:t>
                        </m:r>
                        <m:r>
                          <a:rPr lang="ru-RU" i="1"/>
                          <m:t>−2</m:t>
                        </m:r>
                      </m:e>
                    </m:d>
                    <m:r>
                      <a:rPr lang="ru-RU" i="1"/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ru-RU" i="1"/>
                          <m:t>𝑥</m:t>
                        </m:r>
                        <m:r>
                          <a:rPr lang="ru-RU" i="1"/>
                          <m:t>+1</m:t>
                        </m:r>
                      </m:e>
                    </m:d>
                    <m:r>
                      <a:rPr lang="ru-RU" i="1"/>
                      <m:t>+</m:t>
                    </m:r>
                    <m:r>
                      <a:rPr lang="ru-RU" i="1"/>
                      <m:t>𝑥</m:t>
                    </m:r>
                    <m:r>
                      <a:rPr lang="ru-RU" i="1"/>
                      <m:t>−2</m:t>
                    </m:r>
                  </m:oMath>
                </a14:m>
                <a:r>
                  <a:rPr lang="ru-RU" dirty="0"/>
                  <a:t>   и определите, при каких значениях параметра </a:t>
                </a:r>
                <a14:m>
                  <m:oMath xmlns:m="http://schemas.openxmlformats.org/officeDocument/2006/math">
                    <m:r>
                      <a:rPr lang="ru-RU" i="1"/>
                      <m:t>𝑚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𝑚</m:t>
                    </m:r>
                  </m:oMath>
                </a14:m>
                <a:r>
                  <a:rPr lang="ru-RU" dirty="0"/>
                  <a:t> имеет с графиком ровно две общие точки.</a:t>
                </a:r>
                <a:endParaRPr lang="en-US" dirty="0"/>
              </a:p>
              <a:p>
                <a:r>
                  <a:rPr lang="ru-RU" dirty="0"/>
                  <a:t>8.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ru-RU" i="1"/>
                          <m:t>𝑥</m:t>
                        </m:r>
                        <m:r>
                          <a:rPr lang="ru-RU" i="1"/>
                          <m:t>−1</m:t>
                        </m:r>
                      </m:e>
                    </m:d>
                    <m:r>
                      <a:rPr lang="ru-RU" i="1"/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ru-RU" i="1"/>
                          <m:t>𝑥</m:t>
                        </m:r>
                        <m:r>
                          <a:rPr lang="ru-RU" i="1"/>
                          <m:t>+3</m:t>
                        </m:r>
                      </m:e>
                    </m:d>
                    <m:r>
                      <a:rPr lang="ru-RU" i="1"/>
                      <m:t>+</m:t>
                    </m:r>
                    <m:r>
                      <a:rPr lang="ru-RU" i="1"/>
                      <m:t>𝑥</m:t>
                    </m:r>
                    <m:r>
                      <a:rPr lang="ru-RU" i="1"/>
                      <m:t>+4</m:t>
                    </m:r>
                  </m:oMath>
                </a14:m>
                <a:r>
                  <a:rPr lang="ru-RU" dirty="0"/>
                  <a:t>   и определите, при каких значениях параметра </a:t>
                </a:r>
                <a14:m>
                  <m:oMath xmlns:m="http://schemas.openxmlformats.org/officeDocument/2006/math">
                    <m:r>
                      <a:rPr lang="ru-RU" i="1"/>
                      <m:t>𝑚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𝑚</m:t>
                    </m:r>
                  </m:oMath>
                </a14:m>
                <a:r>
                  <a:rPr lang="ru-RU" dirty="0"/>
                  <a:t> имеет с графиком ровно две общие точки</a:t>
                </a:r>
                <a:endParaRPr lang="en-US" dirty="0"/>
              </a:p>
              <a:p>
                <a:pPr lvl="0"/>
                <a:endParaRPr lang="en-US" dirty="0"/>
              </a:p>
              <a:p>
                <a:pPr lvl="0"/>
                <a:endParaRPr lang="en-US" dirty="0"/>
              </a:p>
              <a:p>
                <a:pPr lvl="0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523C0321-96DE-4B6F-AE35-06E1DDE495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655194"/>
                <a:ext cx="10515600" cy="4950322"/>
              </a:xfrm>
              <a:blipFill>
                <a:blip r:embed="rId2"/>
                <a:stretch>
                  <a:fillRect l="-928" t="-1601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8823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D5F81A-A7FB-4CB6-9EEE-FDED69BF2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8099"/>
            <a:ext cx="10515600" cy="8287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Линейная функция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A3A3676A-5F50-4FCE-BA4A-7E89DE222541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38200" y="1709785"/>
                <a:ext cx="10515600" cy="4680116"/>
              </a:xfrm>
            </p:spPr>
            <p:txBody>
              <a:bodyPr>
                <a:normAutofit fontScale="85000" lnSpcReduction="10000"/>
              </a:bodyPr>
              <a:lstStyle/>
              <a:p>
                <a:pPr marL="457200" indent="-457200" algn="just">
                  <a:buAutoNum type="arabicPeriod"/>
                </a:pPr>
                <a:r>
                  <a:rPr lang="ru-RU" sz="2800" dirty="0"/>
                  <a:t>Первая  прямая проходит через точки (0; 4,5) и (3;6). Вторая прямая проходит через точки (1; 2) и (-4;7).  Найдите координаты точки пересечения этих двух прямых. </a:t>
                </a:r>
              </a:p>
              <a:p>
                <a:pPr lvl="0" algn="just"/>
                <a:r>
                  <a:rPr lang="ru-RU" sz="2800" dirty="0"/>
                  <a:t>2. Постройте график функции  </a:t>
                </a:r>
                <a14:m>
                  <m:oMath xmlns:m="http://schemas.openxmlformats.org/officeDocument/2006/math">
                    <m:r>
                      <a:rPr lang="en-US" sz="2800" i="1"/>
                      <m:t>𝑦</m:t>
                    </m:r>
                    <m:r>
                      <a:rPr lang="ru-RU" sz="2800" i="1"/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800" i="1"/>
                        </m:ctrlPr>
                      </m:dPr>
                      <m:e>
                        <m:eqArr>
                          <m:eqArrPr>
                            <m:ctrlPr>
                              <a:rPr lang="en-US" sz="2800" i="1"/>
                            </m:ctrlPr>
                          </m:eqArrPr>
                          <m:e>
                            <m:r>
                              <a:rPr lang="ru-RU" sz="2800" i="1"/>
                              <m:t>2</m:t>
                            </m:r>
                            <m:r>
                              <a:rPr lang="ru-RU" sz="2800" i="1"/>
                              <m:t>𝑥</m:t>
                            </m:r>
                            <m:r>
                              <a:rPr lang="ru-RU" sz="2800" i="1"/>
                              <m:t>+1,  </m:t>
                            </m:r>
                            <m:r>
                              <a:rPr lang="ru-RU" sz="2800" i="1"/>
                              <m:t>𝑥</m:t>
                            </m:r>
                            <m:r>
                              <a:rPr lang="ru-RU" sz="2800" i="1"/>
                              <m:t>&lt;0</m:t>
                            </m:r>
                          </m:e>
                          <m:e>
                            <m:r>
                              <a:rPr lang="ru-RU" sz="2800" i="1"/>
                              <m:t>−1,5</m:t>
                            </m:r>
                            <m:r>
                              <a:rPr lang="ru-RU" sz="2800" i="1"/>
                              <m:t>𝑥</m:t>
                            </m:r>
                            <m:r>
                              <a:rPr lang="ru-RU" sz="2800" i="1"/>
                              <m:t>+1,  0≤</m:t>
                            </m:r>
                            <m:r>
                              <a:rPr lang="ru-RU" sz="2800" i="1"/>
                              <m:t>𝑥</m:t>
                            </m:r>
                            <m:r>
                              <a:rPr lang="ru-RU" sz="2800" i="1"/>
                              <m:t>&lt;2</m:t>
                            </m:r>
                          </m:e>
                          <m:e>
                            <m:r>
                              <a:rPr lang="ru-RU" sz="2800" i="1"/>
                              <m:t>𝑥</m:t>
                            </m:r>
                            <m:r>
                              <a:rPr lang="ru-RU" sz="2800" i="1"/>
                              <m:t>−4,   </m:t>
                            </m:r>
                            <m:r>
                              <a:rPr lang="ru-RU" sz="2800" i="1"/>
                              <m:t>𝑥</m:t>
                            </m:r>
                            <m:r>
                              <a:rPr lang="ru-RU" sz="2800" i="1"/>
                              <m:t>≥2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sz="2800" dirty="0"/>
                  <a:t>  и определите., при каких значениях  </a:t>
                </a:r>
                <a14:m>
                  <m:oMath xmlns:m="http://schemas.openxmlformats.org/officeDocument/2006/math">
                    <m:r>
                      <a:rPr lang="ru-RU" sz="2800" i="1"/>
                      <m:t>𝑐</m:t>
                    </m:r>
                  </m:oMath>
                </a14:m>
                <a:r>
                  <a:rPr lang="ru-RU" sz="2800" dirty="0"/>
                  <a:t>  прямая </a:t>
                </a:r>
                <a14:m>
                  <m:oMath xmlns:m="http://schemas.openxmlformats.org/officeDocument/2006/math">
                    <m:r>
                      <a:rPr lang="ru-RU" sz="2800" i="1"/>
                      <m:t>𝑦</m:t>
                    </m:r>
                    <m:r>
                      <a:rPr lang="ru-RU" sz="2800" i="1"/>
                      <m:t>=</m:t>
                    </m:r>
                    <m:r>
                      <a:rPr lang="ru-RU" sz="2800" i="1"/>
                      <m:t>𝑐</m:t>
                    </m:r>
                  </m:oMath>
                </a14:m>
                <a:r>
                  <a:rPr lang="ru-RU" sz="2800" dirty="0"/>
                  <a:t> имеет с графиком ровно две общие точки</a:t>
                </a:r>
                <a:r>
                  <a:rPr lang="ru-RU" dirty="0"/>
                  <a:t>.</a:t>
                </a:r>
              </a:p>
              <a:p>
                <a:pPr algn="just"/>
                <a:r>
                  <a:rPr lang="ru-RU" dirty="0"/>
                  <a:t>3. </a:t>
                </a:r>
                <a:r>
                  <a:rPr lang="ru-RU" sz="2800" dirty="0"/>
                  <a:t>Постройте график функции  </a:t>
                </a:r>
                <a14:m>
                  <m:oMath xmlns:m="http://schemas.openxmlformats.org/officeDocument/2006/math">
                    <m:r>
                      <a:rPr lang="ru-RU" sz="2800"/>
                      <m:t>𝑦</m:t>
                    </m:r>
                    <m:r>
                      <a:rPr lang="ru-RU" sz="2800"/>
                      <m:t>=</m:t>
                    </m:r>
                    <m:f>
                      <m:fPr>
                        <m:ctrlPr>
                          <a:rPr lang="en-US" sz="2800"/>
                        </m:ctrlPr>
                      </m:fPr>
                      <m:num>
                        <m:r>
                          <a:rPr lang="ru-RU" sz="2800"/>
                          <m:t>(</m:t>
                        </m:r>
                        <m:r>
                          <a:rPr lang="ru-RU" sz="2800"/>
                          <m:t>𝑥</m:t>
                        </m:r>
                        <m:r>
                          <a:rPr lang="ru-RU" sz="2800"/>
                          <m:t>−9)(</m:t>
                        </m:r>
                        <m:sSup>
                          <m:sSupPr>
                            <m:ctrlPr>
                              <a:rPr lang="en-US" sz="2800"/>
                            </m:ctrlPr>
                          </m:sSupPr>
                          <m:e>
                            <m:r>
                              <a:rPr lang="ru-RU" sz="2800"/>
                              <m:t>𝑥</m:t>
                            </m:r>
                          </m:e>
                          <m:sup>
                            <m:r>
                              <a:rPr lang="ru-RU" sz="2800"/>
                              <m:t>2</m:t>
                            </m:r>
                          </m:sup>
                        </m:sSup>
                        <m:r>
                          <a:rPr lang="ru-RU" sz="2800"/>
                          <m:t>−9)</m:t>
                        </m:r>
                      </m:num>
                      <m:den>
                        <m:sSup>
                          <m:sSupPr>
                            <m:ctrlPr>
                              <a:rPr lang="en-US" sz="2800"/>
                            </m:ctrlPr>
                          </m:sSupPr>
                          <m:e>
                            <m:r>
                              <a:rPr lang="ru-RU" sz="2800"/>
                              <m:t>𝑥</m:t>
                            </m:r>
                          </m:e>
                          <m:sup>
                            <m:r>
                              <a:rPr lang="ru-RU" sz="2800"/>
                              <m:t>2</m:t>
                            </m:r>
                          </m:sup>
                        </m:sSup>
                        <m:r>
                          <a:rPr lang="ru-RU" sz="2800"/>
                          <m:t>−6</m:t>
                        </m:r>
                        <m:r>
                          <a:rPr lang="ru-RU" sz="2800"/>
                          <m:t>𝑥</m:t>
                        </m:r>
                        <m:r>
                          <a:rPr lang="ru-RU" sz="2800"/>
                          <m:t>−27</m:t>
                        </m:r>
                      </m:den>
                    </m:f>
                  </m:oMath>
                </a14:m>
                <a:r>
                  <a:rPr lang="ru-RU" sz="2800" dirty="0"/>
                  <a:t> и определите, при каких значениях </a:t>
                </a:r>
                <a14:m>
                  <m:oMath xmlns:m="http://schemas.openxmlformats.org/officeDocument/2006/math">
                    <m:r>
                      <a:rPr lang="ru-RU" sz="2800"/>
                      <m:t>𝑘</m:t>
                    </m:r>
                  </m:oMath>
                </a14:m>
                <a:r>
                  <a:rPr lang="ru-RU" sz="2800" dirty="0"/>
                  <a:t>   построенный график не будет иметь общих точек с прямой </a:t>
                </a:r>
                <a14:m>
                  <m:oMath xmlns:m="http://schemas.openxmlformats.org/officeDocument/2006/math">
                    <m:r>
                      <a:rPr lang="ru-RU" sz="2800"/>
                      <m:t>𝑦</m:t>
                    </m:r>
                    <m:r>
                      <a:rPr lang="ru-RU" sz="2800"/>
                      <m:t>=</m:t>
                    </m:r>
                    <m:r>
                      <a:rPr lang="ru-RU" sz="2800"/>
                      <m:t>𝑘𝑥</m:t>
                    </m:r>
                  </m:oMath>
                </a14:m>
                <a:r>
                  <a:rPr lang="ru-RU" sz="2800" dirty="0"/>
                  <a:t> .</a:t>
                </a:r>
              </a:p>
              <a:p>
                <a:r>
                  <a:rPr lang="ru-RU" sz="2800" dirty="0"/>
                  <a:t>4. Постройте график функции 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ru-RU" sz="28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ru-RU" sz="28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  <m: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  <m:t>+6</m:t>
                                    </m:r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</m:oMath>
                </a14:m>
                <a:r>
                  <a:rPr lang="ru-RU" sz="2800" dirty="0"/>
                  <a:t>   и найдите все значения 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ru-RU" sz="2800" dirty="0"/>
                  <a:t> , при которых прямая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ru-RU" sz="2800" dirty="0"/>
                  <a:t>  не имеет с графиком данной функции общих точек.</a:t>
                </a:r>
              </a:p>
              <a:p>
                <a:endParaRPr lang="ru-RU" sz="3200" dirty="0"/>
              </a:p>
              <a:p>
                <a:pPr algn="just"/>
                <a:endParaRPr lang="en-US" sz="2800" dirty="0"/>
              </a:p>
              <a:p>
                <a:pPr lvl="0" algn="just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A3A3676A-5F50-4FCE-BA4A-7E89DE2225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709785"/>
                <a:ext cx="10515600" cy="4680116"/>
              </a:xfrm>
              <a:blipFill>
                <a:blip r:embed="rId2"/>
                <a:stretch>
                  <a:fillRect l="-928" t="-2604" r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1174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6C0335-B118-4A9B-81B0-6C803A6D1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680" y="372258"/>
            <a:ext cx="10515600" cy="1074405"/>
          </a:xfrm>
        </p:spPr>
        <p:txBody>
          <a:bodyPr/>
          <a:lstStyle/>
          <a:p>
            <a:pPr algn="ctr"/>
            <a:r>
              <a:rPr lang="ru-RU" dirty="0"/>
              <a:t>Домашнее задание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523C0321-96DE-4B6F-AE35-06E1DDE49553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38200" y="1655194"/>
                <a:ext cx="10515600" cy="5202806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AutoNum type="arabicPeriod"/>
                </a:pPr>
                <a:r>
                  <a:rPr lang="ru-RU" dirty="0"/>
                  <a:t>Постройте график функции 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r>
                      <a:rPr lang="ru-RU" i="1"/>
                      <m:t>(</m:t>
                    </m:r>
                    <m:r>
                      <a:rPr lang="en-US" i="1"/>
                      <m:t>𝑥</m:t>
                    </m:r>
                    <m:r>
                      <a:rPr lang="ru-RU" i="1"/>
                      <m:t>)=</m:t>
                    </m:r>
                    <m:d>
                      <m:dPr>
                        <m:begChr m:val="{"/>
                        <m:endChr m:val=""/>
                        <m:ctrlPr>
                          <a:rPr lang="en-US" i="1"/>
                        </m:ctrlPr>
                      </m:dPr>
                      <m:e>
                        <m:eqArr>
                          <m:eqArrPr>
                            <m:ctrlPr>
                              <a:rPr lang="en-US" i="1"/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i="1"/>
                                </m:ctrlPr>
                              </m:fPr>
                              <m:num>
                                <m:r>
                                  <a:rPr lang="ru-RU" i="1"/>
                                  <m:t>1</m:t>
                                </m:r>
                              </m:num>
                              <m:den>
                                <m:r>
                                  <a:rPr lang="ru-RU" i="1"/>
                                  <m:t>3</m:t>
                                </m:r>
                              </m:den>
                            </m:f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+3,   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&lt;3</m:t>
                            </m:r>
                          </m:e>
                          <m:e>
                            <m:r>
                              <a:rPr lang="ru-RU" i="1"/>
                              <m:t>−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+7 ,    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≥3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dirty="0"/>
                  <a:t>   . При каких значениях </a:t>
                </a:r>
                <a14:m>
                  <m:oMath xmlns:m="http://schemas.openxmlformats.org/officeDocument/2006/math">
                    <m:r>
                      <a:rPr lang="en-US" i="1"/>
                      <m:t>𝑥</m:t>
                    </m:r>
                  </m:oMath>
                </a14:m>
                <a:r>
                  <a:rPr lang="ru-RU" dirty="0"/>
                  <a:t> функция принимает значения, меньшие 2?</a:t>
                </a:r>
              </a:p>
              <a:p>
                <a:pPr lvl="0"/>
                <a:r>
                  <a:rPr lang="ru-RU" dirty="0"/>
                  <a:t>2. Постройте график функции  </a:t>
                </a:r>
                <a14:m>
                  <m:oMath xmlns:m="http://schemas.openxmlformats.org/officeDocument/2006/math">
                    <m:r>
                      <a:rPr lang="en-US" i="1"/>
                      <m:t>𝑦</m:t>
                    </m:r>
                    <m:r>
                      <a:rPr lang="ru-RU" i="1"/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/>
                        </m:ctrlPr>
                      </m:dPr>
                      <m:e>
                        <m:eqArr>
                          <m:eqArrPr>
                            <m:ctrlPr>
                              <a:rPr lang="en-US" i="1"/>
                            </m:ctrlPr>
                          </m:eqArrPr>
                          <m:e>
                            <m:r>
                              <a:rPr lang="ru-RU" i="1"/>
                              <m:t>1,5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+2,  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&lt;0</m:t>
                            </m:r>
                          </m:e>
                          <m:e>
                            <m:r>
                              <a:rPr lang="ru-RU" i="1"/>
                              <m:t>2−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,  0≤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&lt;1</m:t>
                            </m:r>
                          </m:e>
                          <m:e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,   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≥1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dirty="0"/>
                  <a:t>    и определите., при каких значениях  </a:t>
                </a:r>
                <a14:m>
                  <m:oMath xmlns:m="http://schemas.openxmlformats.org/officeDocument/2006/math"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имеет с графиком ровно две общие точки.</a:t>
                </a:r>
                <a:endParaRPr lang="en-US" dirty="0"/>
              </a:p>
              <a:p>
                <a:r>
                  <a:rPr lang="ru-RU" dirty="0"/>
                  <a:t>3. Постройте график функции  </a:t>
                </a:r>
                <a14:m>
                  <m:oMath xmlns:m="http://schemas.openxmlformats.org/officeDocument/2006/math">
                    <m:r>
                      <a:rPr lang="en-US" i="1"/>
                      <m:t>𝑦</m:t>
                    </m:r>
                    <m:r>
                      <a:rPr lang="ru-RU" i="1"/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/>
                        </m:ctrlPr>
                      </m:dPr>
                      <m:e>
                        <m:r>
                          <a:rPr lang="ru-RU" i="1"/>
                          <m:t>−</m:t>
                        </m:r>
                        <m:eqArr>
                          <m:eqArrPr>
                            <m:ctrlPr>
                              <a:rPr lang="en-US" i="1"/>
                            </m:ctrlPr>
                          </m:eqArrPr>
                          <m:e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−0,5              ,  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&lt;−2</m:t>
                            </m:r>
                          </m:e>
                          <m:e>
                            <m:r>
                              <a:rPr lang="ru-RU" i="1"/>
                              <m:t>2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−6,5    , −2≤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≤−1</m:t>
                            </m:r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−3,5            ,   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&gt;−1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dirty="0"/>
                  <a:t>и определите., при каких значениях  </a:t>
                </a:r>
                <a14:m>
                  <m:oMath xmlns:m="http://schemas.openxmlformats.org/officeDocument/2006/math"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имеет с графиком ровно две общие точки.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523C0321-96DE-4B6F-AE35-06E1DDE495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655194"/>
                <a:ext cx="10515600" cy="5202806"/>
              </a:xfrm>
              <a:blipFill>
                <a:blip r:embed="rId2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5889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6C0335-B118-4A9B-81B0-6C803A6D1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680" y="372258"/>
            <a:ext cx="10515600" cy="1074405"/>
          </a:xfrm>
        </p:spPr>
        <p:txBody>
          <a:bodyPr/>
          <a:lstStyle/>
          <a:p>
            <a:pPr algn="ctr"/>
            <a:r>
              <a:rPr lang="ru-RU" dirty="0"/>
              <a:t>Домашнее задание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523C0321-96DE-4B6F-AE35-06E1DDE49553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38200" y="1655194"/>
                <a:ext cx="10515600" cy="4950322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ru-RU" dirty="0"/>
                  <a:t>4.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/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i="1"/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i="1"/>
                                        </m:ctrlPr>
                                      </m:sSupPr>
                                      <m:e>
                                        <m:r>
                                          <a:rPr lang="ru-RU" i="1"/>
                                          <m:t>16−</m:t>
                                        </m:r>
                                        <m:r>
                                          <a:rPr lang="ru-RU" i="1"/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ru-RU" i="1"/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ru-RU" i="1"/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/>
                          <m:t>𝑥</m:t>
                        </m:r>
                        <m:r>
                          <a:rPr lang="ru-RU" i="1"/>
                          <m:t>+4</m:t>
                        </m:r>
                      </m:den>
                    </m:f>
                  </m:oMath>
                </a14:m>
                <a:r>
                  <a:rPr lang="ru-RU" dirty="0"/>
                  <a:t>   и найдите все значения  </a:t>
                </a:r>
                <a14:m>
                  <m:oMath xmlns:m="http://schemas.openxmlformats.org/officeDocument/2006/math">
                    <m:r>
                      <a:rPr lang="ru-RU" i="1"/>
                      <m:t>𝑎</m:t>
                    </m:r>
                  </m:oMath>
                </a14:m>
                <a:r>
                  <a:rPr lang="ru-RU" dirty="0"/>
                  <a:t> , при которых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𝑎</m:t>
                    </m:r>
                  </m:oMath>
                </a14:m>
                <a:r>
                  <a:rPr lang="ru-RU" dirty="0"/>
                  <a:t>  не имеет с графиком данной функции общих точек.</a:t>
                </a:r>
                <a:endParaRPr lang="en-US" dirty="0"/>
              </a:p>
              <a:p>
                <a:r>
                  <a:rPr lang="ru-RU" dirty="0"/>
                  <a:t>5.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/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i="1"/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i="1"/>
                                        </m:ctrlPr>
                                      </m:sSupPr>
                                      <m:e>
                                        <m:r>
                                          <a:rPr lang="ru-RU" i="1"/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ru-RU" i="1"/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ru-RU" i="1"/>
                                      <m:t>+3</m:t>
                                    </m:r>
                                    <m:r>
                                      <a:rPr lang="en-US" i="1"/>
                                      <m:t>𝑥</m:t>
                                    </m:r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ru-RU" i="1"/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/>
                          <m:t>𝑥</m:t>
                        </m:r>
                      </m:den>
                    </m:f>
                  </m:oMath>
                </a14:m>
                <a:r>
                  <a:rPr lang="ru-RU" dirty="0"/>
                  <a:t>   и найдите все значения  </a:t>
                </a:r>
                <a14:m>
                  <m:oMath xmlns:m="http://schemas.openxmlformats.org/officeDocument/2006/math">
                    <m:r>
                      <a:rPr lang="ru-RU" i="1"/>
                      <m:t>𝑎</m:t>
                    </m:r>
                  </m:oMath>
                </a14:m>
                <a:r>
                  <a:rPr lang="ru-RU" dirty="0"/>
                  <a:t> , при которых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𝑎</m:t>
                    </m:r>
                  </m:oMath>
                </a14:m>
                <a:r>
                  <a:rPr lang="ru-RU" dirty="0"/>
                  <a:t>  не имеет с графиком данной функции общих точек</a:t>
                </a:r>
                <a:endParaRPr lang="en-US" dirty="0"/>
              </a:p>
              <a:p>
                <a:pPr lvl="0"/>
                <a:endParaRPr lang="en-US" dirty="0"/>
              </a:p>
              <a:p>
                <a:pPr lvl="0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523C0321-96DE-4B6F-AE35-06E1DDE495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655194"/>
                <a:ext cx="10515600" cy="4950322"/>
              </a:xfrm>
              <a:blipFill>
                <a:blip r:embed="rId2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29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D5F81A-A7FB-4CB6-9EEE-FDED69BF2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8099"/>
            <a:ext cx="10515600" cy="8287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Квадратичная функция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A3A3676A-5F50-4FCE-BA4A-7E89DE222541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38200" y="1709785"/>
                <a:ext cx="10515600" cy="4680116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anose="020B0604020202020204" pitchFamily="34" charset="0"/>
                  <a:buAutoNum type="arabicPeriod"/>
                </a:pPr>
                <a:r>
                  <a:rPr lang="ru-RU" dirty="0"/>
                  <a:t>Известно, что парабола проходит через точку  </a:t>
                </a:r>
                <a14:m>
                  <m:oMath xmlns:m="http://schemas.openxmlformats.org/officeDocument/2006/math">
                    <m:r>
                      <a:rPr lang="ru-RU" i="1"/>
                      <m:t>𝐵</m:t>
                    </m:r>
                    <m:r>
                      <a:rPr lang="ru-RU" i="1"/>
                      <m:t>(−1;−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ru-RU" i="1"/>
                          <m:t>1</m:t>
                        </m:r>
                      </m:num>
                      <m:den>
                        <m:r>
                          <a:rPr lang="ru-RU" i="1"/>
                          <m:t>4</m:t>
                        </m:r>
                      </m:den>
                    </m:f>
                    <m:r>
                      <a:rPr lang="ru-RU" i="1"/>
                      <m:t>)</m:t>
                    </m:r>
                  </m:oMath>
                </a14:m>
                <a:r>
                  <a:rPr lang="ru-RU" dirty="0"/>
                  <a:t>   и её вершина находится в начале координат. Найдите уравнение этой параболы и вычислите, в каких точках она пересекает прямую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=−16</m:t>
                    </m:r>
                  </m:oMath>
                </a14:m>
                <a:r>
                  <a:rPr lang="ru-RU" dirty="0"/>
                  <a:t> .</a:t>
                </a:r>
              </a:p>
              <a:p>
                <a:pPr marL="457200" indent="-457200" algn="just">
                  <a:buFont typeface="Arial" panose="020B0604020202020204" pitchFamily="34" charset="0"/>
                  <a:buAutoNum type="arabicPeriod"/>
                </a:pPr>
                <a:endParaRPr lang="en-US" dirty="0"/>
              </a:p>
              <a:p>
                <a:pPr marL="457200" lvl="0" indent="-457200">
                  <a:buAutoNum type="arabicPeriod" startAt="2"/>
                </a:pPr>
                <a:r>
                  <a:rPr lang="ru-RU" dirty="0"/>
                  <a:t>При каких значениях </a:t>
                </a:r>
                <a14:m>
                  <m:oMath xmlns:m="http://schemas.openxmlformats.org/officeDocument/2006/math">
                    <m:r>
                      <a:rPr lang="ru-RU" i="1"/>
                      <m:t>𝑝</m:t>
                    </m:r>
                  </m:oMath>
                </a14:m>
                <a:r>
                  <a:rPr lang="ru-RU" dirty="0"/>
                  <a:t>  вершины парабол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ru-RU" i="1"/>
                          <m:t>𝑥</m:t>
                        </m:r>
                      </m:e>
                      <m:sup>
                        <m:r>
                          <a:rPr lang="ru-RU" i="1"/>
                          <m:t>2</m:t>
                        </m:r>
                      </m:sup>
                    </m:sSup>
                    <m:r>
                      <a:rPr lang="ru-RU" i="1"/>
                      <m:t>−2</m:t>
                    </m:r>
                    <m:r>
                      <a:rPr lang="ru-RU" i="1"/>
                      <m:t>𝑝𝑥</m:t>
                    </m:r>
                    <m:r>
                      <a:rPr lang="ru-RU" i="1"/>
                      <m:t>−1</m:t>
                    </m:r>
                  </m:oMath>
                </a14:m>
                <a:r>
                  <a:rPr lang="ru-RU" dirty="0"/>
                  <a:t>  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ru-RU" i="1"/>
                          <m:t>−</m:t>
                        </m:r>
                        <m:r>
                          <a:rPr lang="ru-RU" i="1"/>
                          <m:t>𝑥</m:t>
                        </m:r>
                      </m:e>
                      <m:sup>
                        <m:r>
                          <a:rPr lang="ru-RU" i="1"/>
                          <m:t>2</m:t>
                        </m:r>
                      </m:sup>
                    </m:sSup>
                    <m:r>
                      <a:rPr lang="ru-RU" i="1"/>
                      <m:t>+4</m:t>
                    </m:r>
                    <m:r>
                      <a:rPr lang="ru-RU" i="1"/>
                      <m:t>𝑝𝑥</m:t>
                    </m:r>
                    <m:r>
                      <a:rPr lang="ru-RU" i="1"/>
                      <m:t>+</m:t>
                    </m:r>
                    <m:r>
                      <a:rPr lang="ru-RU" i="1"/>
                      <m:t>𝑝</m:t>
                    </m:r>
                  </m:oMath>
                </a14:m>
                <a:r>
                  <a:rPr lang="ru-RU" dirty="0"/>
                  <a:t>  расположены по разные стороны от  оси  </a:t>
                </a:r>
                <a:r>
                  <a:rPr lang="en-US" dirty="0"/>
                  <a:t>OX</a:t>
                </a:r>
                <a:r>
                  <a:rPr lang="ru-RU" dirty="0"/>
                  <a:t>?</a:t>
                </a:r>
              </a:p>
              <a:p>
                <a:pPr marL="457200" lvl="0" indent="-457200">
                  <a:buAutoNum type="arabicPeriod" startAt="2"/>
                </a:pPr>
                <a:endParaRPr lang="en-US" dirty="0"/>
              </a:p>
              <a:p>
                <a:pPr lvl="0"/>
                <a:r>
                  <a:rPr lang="ru-RU" dirty="0"/>
                  <a:t>3. При каком значении </a:t>
                </a:r>
                <a14:m>
                  <m:oMath xmlns:m="http://schemas.openxmlformats.org/officeDocument/2006/math">
                    <m:r>
                      <a:rPr lang="ru-RU" i="1"/>
                      <m:t>𝑝</m:t>
                    </m:r>
                  </m:oMath>
                </a14:m>
                <a:r>
                  <a:rPr lang="ru-RU" dirty="0"/>
                  <a:t> прямая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=−2</m:t>
                    </m:r>
                    <m:r>
                      <a:rPr lang="ru-RU" i="1"/>
                      <m:t>𝑥</m:t>
                    </m:r>
                    <m:r>
                      <a:rPr lang="ru-RU" i="1"/>
                      <m:t>+</m:t>
                    </m:r>
                    <m:r>
                      <a:rPr lang="ru-RU" i="1"/>
                      <m:t>𝑝</m:t>
                    </m:r>
                  </m:oMath>
                </a14:m>
                <a:r>
                  <a:rPr lang="ru-RU" dirty="0"/>
                  <a:t>  имеет с параболой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ru-RU" i="1"/>
                          <m:t>𝑥</m:t>
                        </m:r>
                      </m:e>
                      <m:sup>
                        <m:r>
                          <a:rPr lang="ru-RU" i="1"/>
                          <m:t>2</m:t>
                        </m:r>
                      </m:sup>
                    </m:sSup>
                    <m:r>
                      <a:rPr lang="ru-RU" i="1"/>
                      <m:t>+2</m:t>
                    </m:r>
                    <m:r>
                      <a:rPr lang="ru-RU" i="1"/>
                      <m:t>𝑥</m:t>
                    </m:r>
                  </m:oMath>
                </a14:m>
                <a:r>
                  <a:rPr lang="ru-RU" dirty="0"/>
                  <a:t>  ровно одну общую точку? Найдите координаты этой точки. Постройте в одной системе координат данную параболу и прямую при найденном значении </a:t>
                </a:r>
                <a14:m>
                  <m:oMath xmlns:m="http://schemas.openxmlformats.org/officeDocument/2006/math">
                    <m:r>
                      <a:rPr lang="ru-RU" i="1"/>
                      <m:t>𝑝</m:t>
                    </m:r>
                  </m:oMath>
                </a14:m>
                <a:r>
                  <a:rPr lang="ru-RU" dirty="0"/>
                  <a:t> .</a:t>
                </a:r>
                <a:endParaRPr lang="en-US" dirty="0"/>
              </a:p>
              <a:p>
                <a:pPr algn="just"/>
                <a:endParaRPr lang="ru-RU" sz="2800" dirty="0"/>
              </a:p>
              <a:p>
                <a:pPr marL="457200" indent="-457200">
                  <a:buAutoNum type="arabicPeriod"/>
                </a:pPr>
                <a:endParaRPr lang="ru-RU" sz="2800" dirty="0"/>
              </a:p>
              <a:p>
                <a:pPr lvl="0" algn="just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A3A3676A-5F50-4FCE-BA4A-7E89DE2225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709785"/>
                <a:ext cx="10515600" cy="4680116"/>
              </a:xfrm>
              <a:blipFill>
                <a:blip r:embed="rId2"/>
                <a:stretch>
                  <a:fillRect l="-928" t="-130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2395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D5F81A-A7FB-4CB6-9EEE-FDED69BF2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8099"/>
            <a:ext cx="10515600" cy="8287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Квадратичная функция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A3A3676A-5F50-4FCE-BA4A-7E89DE222541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38200" y="1296845"/>
                <a:ext cx="10515600" cy="5254080"/>
              </a:xfrm>
            </p:spPr>
            <p:txBody>
              <a:bodyPr>
                <a:normAutofit lnSpcReduction="10000"/>
              </a:bodyPr>
              <a:lstStyle/>
              <a:p>
                <a:pPr lvl="0"/>
                <a:r>
                  <a:rPr lang="ru-RU" dirty="0"/>
                  <a:t>4.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=−2−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ru-RU" i="1"/>
                              <m:t>𝑥</m:t>
                            </m:r>
                          </m:e>
                          <m:sup>
                            <m:r>
                              <a:rPr lang="ru-RU" i="1"/>
                              <m:t>4</m:t>
                            </m:r>
                          </m:sup>
                        </m:sSup>
                        <m:r>
                          <a:rPr lang="ru-RU" i="1"/>
                          <m:t>−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ru-RU" i="1"/>
                              <m:t>𝑥</m:t>
                            </m:r>
                          </m:e>
                          <m:sup>
                            <m:r>
                              <a:rPr lang="ru-RU" i="1"/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ru-RU" i="1"/>
                              <m:t>𝑥</m:t>
                            </m:r>
                          </m:e>
                          <m:sup>
                            <m:r>
                              <a:rPr lang="ru-RU" i="1"/>
                              <m:t>2</m:t>
                            </m:r>
                          </m:sup>
                        </m:sSup>
                        <m:r>
                          <a:rPr lang="ru-RU" i="1"/>
                          <m:t>−</m:t>
                        </m:r>
                        <m:r>
                          <a:rPr lang="ru-RU" i="1"/>
                          <m:t>𝑥</m:t>
                        </m:r>
                      </m:den>
                    </m:f>
                  </m:oMath>
                </a14:m>
                <a:r>
                  <a:rPr lang="ru-RU" dirty="0"/>
                  <a:t> и определите, при каких значениях параметра   </a:t>
                </a:r>
                <a14:m>
                  <m:oMath xmlns:m="http://schemas.openxmlformats.org/officeDocument/2006/math"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имеет с графиком ровно две общие точки.</a:t>
                </a:r>
                <a:endParaRPr lang="en-US" dirty="0"/>
              </a:p>
              <a:p>
                <a:r>
                  <a:rPr lang="ru-RU" dirty="0"/>
                  <a:t>5.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ru-RU" i="1"/>
                              <m:t>𝑥</m:t>
                            </m:r>
                          </m:e>
                          <m:sup>
                            <m:r>
                              <a:rPr lang="ru-RU" i="1"/>
                              <m:t>4</m:t>
                            </m:r>
                          </m:sup>
                        </m:sSup>
                        <m:r>
                          <a:rPr lang="ru-RU" i="1"/>
                          <m:t>−13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ru-RU" i="1"/>
                              <m:t>𝑥</m:t>
                            </m:r>
                          </m:e>
                          <m:sup>
                            <m:r>
                              <a:rPr lang="ru-RU" i="1"/>
                              <m:t>2</m:t>
                            </m:r>
                          </m:sup>
                        </m:sSup>
                        <m:r>
                          <a:rPr lang="ru-RU" i="1"/>
                          <m:t>+36</m:t>
                        </m:r>
                      </m:num>
                      <m:den>
                        <m:r>
                          <a:rPr lang="ru-RU" i="1"/>
                          <m:t>(</m:t>
                        </m:r>
                        <m:r>
                          <a:rPr lang="ru-RU" i="1"/>
                          <m:t>𝑥</m:t>
                        </m:r>
                        <m:r>
                          <a:rPr lang="ru-RU" i="1"/>
                          <m:t>−3)(</m:t>
                        </m:r>
                        <m:r>
                          <a:rPr lang="ru-RU" i="1"/>
                          <m:t>𝑥</m:t>
                        </m:r>
                        <m:r>
                          <a:rPr lang="ru-RU" i="1"/>
                          <m:t>+2)</m:t>
                        </m:r>
                      </m:den>
                    </m:f>
                  </m:oMath>
                </a14:m>
                <a:r>
                  <a:rPr lang="ru-RU" dirty="0"/>
                  <a:t> и определите, при каких значениях параметра   </a:t>
                </a:r>
                <a14:m>
                  <m:oMath xmlns:m="http://schemas.openxmlformats.org/officeDocument/2006/math"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имеет с графиком ровно одну общую точку.</a:t>
                </a:r>
              </a:p>
              <a:p>
                <a:r>
                  <a:rPr lang="ru-RU" dirty="0"/>
                  <a:t>6.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ru-RU" i="1"/>
                              <m:t>(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−1)(</m:t>
                            </m:r>
                            <m:r>
                              <a:rPr lang="ru-RU" i="1"/>
                              <m:t>𝑥</m:t>
                            </m:r>
                          </m:e>
                          <m:sup>
                            <m:r>
                              <a:rPr lang="ru-RU" i="1"/>
                              <m:t>2</m:t>
                            </m:r>
                          </m:sup>
                        </m:sSup>
                        <m:r>
                          <a:rPr lang="ru-RU" i="1"/>
                          <m:t>+2,25)</m:t>
                        </m:r>
                      </m:num>
                      <m:den>
                        <m:r>
                          <a:rPr lang="ru-RU" i="1"/>
                          <m:t>1−</m:t>
                        </m:r>
                        <m:r>
                          <a:rPr lang="ru-RU" i="1"/>
                          <m:t>𝑥</m:t>
                        </m:r>
                      </m:den>
                    </m:f>
                  </m:oMath>
                </a14:m>
                <a:r>
                  <a:rPr lang="ru-RU" dirty="0"/>
                  <a:t> и определите, при каких значениях параметра </a:t>
                </a:r>
                <a14:m>
                  <m:oMath xmlns:m="http://schemas.openxmlformats.org/officeDocument/2006/math">
                    <m:r>
                      <a:rPr lang="ru-RU" i="1"/>
                      <m:t>𝑘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𝑘𝑥</m:t>
                    </m:r>
                  </m:oMath>
                </a14:m>
                <a:r>
                  <a:rPr lang="ru-RU" dirty="0"/>
                  <a:t> имеет с графиком ровно одну общую точку.</a:t>
                </a:r>
              </a:p>
              <a:p>
                <a:r>
                  <a:rPr lang="ru-RU" dirty="0"/>
                  <a:t>7.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/>
                        </m:ctrlPr>
                      </m:dPr>
                      <m:e>
                        <m:eqArr>
                          <m:eqArrPr>
                            <m:ctrlPr>
                              <a:rPr lang="en-US" i="1"/>
                            </m:ctrlPr>
                          </m:eqArrPr>
                          <m:e>
                            <m:r>
                              <a:rPr lang="ru-RU" i="1"/>
                              <m:t>−</m:t>
                            </m:r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ru-RU" i="1"/>
                                  <m:t>𝑥</m:t>
                                </m:r>
                              </m:e>
                              <m:sup>
                                <m:r>
                                  <a:rPr lang="ru-RU" i="1"/>
                                  <m:t>2</m:t>
                                </m:r>
                              </m:sup>
                            </m:sSup>
                            <m:r>
                              <a:rPr lang="ru-RU" i="1"/>
                              <m:t>+6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−3, 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≥2</m:t>
                            </m:r>
                          </m:e>
                          <m:e>
                            <m:r>
                              <a:rPr lang="ru-RU" i="1"/>
                              <m:t>−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+7 , 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&lt;2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dirty="0"/>
                  <a:t>  и определите, при каких значениях параметра </a:t>
                </a:r>
                <a14:m>
                  <m:oMath xmlns:m="http://schemas.openxmlformats.org/officeDocument/2006/math"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имеет с графиком ровно две общие точки</a:t>
                </a:r>
                <a:endParaRPr lang="en-US" dirty="0"/>
              </a:p>
              <a:p>
                <a:pPr lvl="0"/>
                <a:endParaRPr lang="ru-RU" dirty="0"/>
              </a:p>
              <a:p>
                <a:pPr marL="457200" lvl="0" indent="-457200">
                  <a:buAutoNum type="arabicPeriod" startAt="2"/>
                </a:pPr>
                <a:endParaRPr lang="en-US" dirty="0"/>
              </a:p>
              <a:p>
                <a:pPr lvl="0"/>
                <a:endParaRPr lang="en-US" dirty="0"/>
              </a:p>
              <a:p>
                <a:pPr algn="just"/>
                <a:endParaRPr lang="ru-RU" sz="2800" dirty="0"/>
              </a:p>
              <a:p>
                <a:pPr marL="457200" indent="-457200">
                  <a:buAutoNum type="arabicPeriod"/>
                </a:pPr>
                <a:endParaRPr lang="ru-RU" sz="2800" dirty="0"/>
              </a:p>
              <a:p>
                <a:pPr lvl="0" algn="just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A3A3676A-5F50-4FCE-BA4A-7E89DE2225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296845"/>
                <a:ext cx="10515600" cy="5254080"/>
              </a:xfrm>
              <a:blipFill>
                <a:blip r:embed="rId2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4669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6C0335-B118-4A9B-81B0-6C803A6D1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680" y="372258"/>
            <a:ext cx="10515600" cy="1074405"/>
          </a:xfrm>
        </p:spPr>
        <p:txBody>
          <a:bodyPr/>
          <a:lstStyle/>
          <a:p>
            <a:pPr algn="ctr"/>
            <a:r>
              <a:rPr lang="ru-RU" dirty="0"/>
              <a:t>Домашнее задание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523C0321-96DE-4B6F-AE35-06E1DDE49553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38200" y="1655194"/>
                <a:ext cx="10515600" cy="4950322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ru-RU" dirty="0"/>
                  <a:t>1. Парабола проходит через точки </a:t>
                </a:r>
                <a:r>
                  <a:rPr lang="en-US" dirty="0"/>
                  <a:t>K </a:t>
                </a:r>
                <a:r>
                  <a:rPr lang="ru-RU" dirty="0"/>
                  <a:t>(0; -5), </a:t>
                </a:r>
                <a:r>
                  <a:rPr lang="en-US" dirty="0"/>
                  <a:t>L</a:t>
                </a:r>
                <a:r>
                  <a:rPr lang="ru-RU" dirty="0"/>
                  <a:t>(3;10) и </a:t>
                </a:r>
                <a:r>
                  <a:rPr lang="en-US" dirty="0"/>
                  <a:t>M</a:t>
                </a:r>
                <a:r>
                  <a:rPr lang="ru-RU" dirty="0"/>
                  <a:t>(-3;-2). Найдите координаты ее вершины.</a:t>
                </a:r>
                <a:endParaRPr lang="en-US" dirty="0"/>
              </a:p>
              <a:p>
                <a:pPr lvl="0"/>
                <a:r>
                  <a:rPr lang="ru-RU" dirty="0"/>
                  <a:t>2. При каких значениях </a:t>
                </a:r>
                <a14:m>
                  <m:oMath xmlns:m="http://schemas.openxmlformats.org/officeDocument/2006/math">
                    <m:r>
                      <a:rPr lang="ru-RU" i="1"/>
                      <m:t>𝑝</m:t>
                    </m:r>
                  </m:oMath>
                </a14:m>
                <a:r>
                  <a:rPr lang="ru-RU" dirty="0"/>
                  <a:t>  вершины парабол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=−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ru-RU" i="1"/>
                          <m:t>𝑥</m:t>
                        </m:r>
                      </m:e>
                      <m:sup>
                        <m:r>
                          <a:rPr lang="ru-RU" i="1"/>
                          <m:t>2</m:t>
                        </m:r>
                      </m:sup>
                    </m:sSup>
                    <m:r>
                      <a:rPr lang="ru-RU" i="1"/>
                      <m:t>+2</m:t>
                    </m:r>
                    <m:r>
                      <a:rPr lang="ru-RU" i="1"/>
                      <m:t>𝑝𝑥</m:t>
                    </m:r>
                    <m:r>
                      <a:rPr lang="ru-RU" i="1"/>
                      <m:t>+3</m:t>
                    </m:r>
                  </m:oMath>
                </a14:m>
                <a:r>
                  <a:rPr lang="ru-RU" dirty="0"/>
                  <a:t>  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ru-RU" i="1"/>
                          <m:t>𝑥</m:t>
                        </m:r>
                      </m:e>
                      <m:sup>
                        <m:r>
                          <a:rPr lang="ru-RU" i="1"/>
                          <m:t>2</m:t>
                        </m:r>
                      </m:sup>
                    </m:sSup>
                    <m:r>
                      <a:rPr lang="ru-RU" i="1"/>
                      <m:t>−6</m:t>
                    </m:r>
                    <m:r>
                      <a:rPr lang="ru-RU" i="1"/>
                      <m:t>𝑝𝑥</m:t>
                    </m:r>
                    <m:r>
                      <a:rPr lang="ru-RU" i="1"/>
                      <m:t>+</m:t>
                    </m:r>
                    <m:r>
                      <a:rPr lang="ru-RU" i="1"/>
                      <m:t>𝑝</m:t>
                    </m:r>
                  </m:oMath>
                </a14:m>
                <a:r>
                  <a:rPr lang="ru-RU" dirty="0"/>
                  <a:t>  расположены по разные стороны от  оси  </a:t>
                </a:r>
                <a:r>
                  <a:rPr lang="en-US" dirty="0"/>
                  <a:t>OX</a:t>
                </a:r>
                <a:r>
                  <a:rPr lang="ru-RU" dirty="0"/>
                  <a:t>?</a:t>
                </a:r>
              </a:p>
              <a:p>
                <a:pPr lvl="0"/>
                <a:endParaRPr lang="en-US" dirty="0"/>
              </a:p>
              <a:p>
                <a:pPr lvl="0"/>
                <a:r>
                  <a:rPr lang="ru-RU" dirty="0"/>
                  <a:t>3. При каких отрицательных значениях </a:t>
                </a:r>
                <a14:m>
                  <m:oMath xmlns:m="http://schemas.openxmlformats.org/officeDocument/2006/math">
                    <m:r>
                      <a:rPr lang="ru-RU" i="1"/>
                      <m:t>𝑘</m:t>
                    </m:r>
                  </m:oMath>
                </a14:m>
                <a:r>
                  <a:rPr lang="ru-RU" dirty="0"/>
                  <a:t> прямая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𝑘𝑥</m:t>
                    </m:r>
                    <m:r>
                      <a:rPr lang="ru-RU" i="1"/>
                      <m:t>−4</m:t>
                    </m:r>
                  </m:oMath>
                </a14:m>
                <a:r>
                  <a:rPr lang="ru-RU" dirty="0"/>
                  <a:t>  имеет с параболой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ru-RU" i="1"/>
                          <m:t>𝑥</m:t>
                        </m:r>
                      </m:e>
                      <m:sup>
                        <m:r>
                          <a:rPr lang="ru-RU" i="1"/>
                          <m:t>2</m:t>
                        </m:r>
                      </m:sup>
                    </m:sSup>
                    <m:r>
                      <a:rPr lang="ru-RU" i="1"/>
                      <m:t>+2</m:t>
                    </m:r>
                    <m:r>
                      <a:rPr lang="ru-RU" i="1"/>
                      <m:t>𝑥</m:t>
                    </m:r>
                  </m:oMath>
                </a14:m>
                <a:r>
                  <a:rPr lang="ru-RU" dirty="0"/>
                  <a:t>  ровно одну общую точку? Найдите координаты этой точки и постройте данные графики в одной системе координат.</a:t>
                </a:r>
              </a:p>
              <a:p>
                <a:pPr lvl="0"/>
                <a:endParaRPr lang="en-US" dirty="0"/>
              </a:p>
              <a:p>
                <a:pPr lvl="0"/>
                <a:r>
                  <a:rPr lang="ru-RU" dirty="0"/>
                  <a:t>4. Найдите все значения  </a:t>
                </a:r>
                <a14:m>
                  <m:oMath xmlns:m="http://schemas.openxmlformats.org/officeDocument/2006/math">
                    <m:r>
                      <a:rPr lang="ru-RU" i="1"/>
                      <m:t>𝑘</m:t>
                    </m:r>
                  </m:oMath>
                </a14:m>
                <a:r>
                  <a:rPr lang="ru-RU" dirty="0"/>
                  <a:t>, при каждом из которых прямая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𝑘𝑥</m:t>
                    </m:r>
                  </m:oMath>
                </a14:m>
                <a:r>
                  <a:rPr lang="ru-RU" dirty="0"/>
                  <a:t> имеет с графиком функции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ru-RU" i="1"/>
                          <m:t>𝑥</m:t>
                        </m:r>
                      </m:e>
                      <m:sup>
                        <m:r>
                          <a:rPr lang="ru-RU" i="1"/>
                          <m:t>2</m:t>
                        </m:r>
                      </m:sup>
                    </m:sSup>
                    <m:r>
                      <a:rPr lang="ru-RU" i="1"/>
                      <m:t>+4</m:t>
                    </m:r>
                  </m:oMath>
                </a14:m>
                <a:r>
                  <a:rPr lang="ru-RU" dirty="0"/>
                  <a:t>  ровно одну общую точку. Постройте этот график и все такие прямые.</a:t>
                </a:r>
                <a:endParaRPr lang="en-US" dirty="0"/>
              </a:p>
              <a:p>
                <a:pPr lvl="0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523C0321-96DE-4B6F-AE35-06E1DDE495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655194"/>
                <a:ext cx="10515600" cy="4950322"/>
              </a:xfrm>
              <a:blipFill>
                <a:blip r:embed="rId2"/>
                <a:stretch>
                  <a:fillRect l="-928" t="-1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4894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6C0335-B118-4A9B-81B0-6C803A6D1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680" y="372258"/>
            <a:ext cx="10515600" cy="1074405"/>
          </a:xfrm>
        </p:spPr>
        <p:txBody>
          <a:bodyPr/>
          <a:lstStyle/>
          <a:p>
            <a:pPr algn="ctr"/>
            <a:r>
              <a:rPr lang="ru-RU" dirty="0"/>
              <a:t>Домашнее задание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523C0321-96DE-4B6F-AE35-06E1DDE49553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38200" y="1655194"/>
                <a:ext cx="10515600" cy="4950322"/>
              </a:xfrm>
            </p:spPr>
            <p:txBody>
              <a:bodyPr>
                <a:normAutofit lnSpcReduction="10000"/>
              </a:bodyPr>
              <a:lstStyle/>
              <a:p>
                <a:pPr lvl="0"/>
                <a:r>
                  <a:rPr lang="ru-RU" dirty="0"/>
                  <a:t>5.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ru-RU" i="1"/>
                              <m:t>𝑥</m:t>
                            </m:r>
                          </m:e>
                          <m:sup>
                            <m:r>
                              <a:rPr lang="ru-RU" i="1"/>
                              <m:t>4</m:t>
                            </m:r>
                          </m:sup>
                        </m:sSup>
                        <m:r>
                          <a:rPr lang="ru-RU" i="1"/>
                          <m:t>−17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ru-RU" i="1"/>
                              <m:t>𝑥</m:t>
                            </m:r>
                          </m:e>
                          <m:sup>
                            <m:r>
                              <a:rPr lang="ru-RU" i="1"/>
                              <m:t>2</m:t>
                            </m:r>
                          </m:sup>
                        </m:sSup>
                        <m:r>
                          <a:rPr lang="ru-RU" i="1"/>
                          <m:t>+16</m:t>
                        </m:r>
                      </m:num>
                      <m:den>
                        <m:r>
                          <a:rPr lang="ru-RU" i="1"/>
                          <m:t>(</m:t>
                        </m:r>
                        <m:r>
                          <a:rPr lang="ru-RU" i="1"/>
                          <m:t>𝑥</m:t>
                        </m:r>
                        <m:r>
                          <a:rPr lang="ru-RU" i="1"/>
                          <m:t>−4)(</m:t>
                        </m:r>
                        <m:r>
                          <a:rPr lang="ru-RU" i="1"/>
                          <m:t>𝑥</m:t>
                        </m:r>
                        <m:r>
                          <a:rPr lang="ru-RU" i="1"/>
                          <m:t>+1)</m:t>
                        </m:r>
                      </m:den>
                    </m:f>
                  </m:oMath>
                </a14:m>
                <a:r>
                  <a:rPr lang="ru-RU" dirty="0"/>
                  <a:t> и определите, при каких значениях параметра   </a:t>
                </a:r>
                <a14:m>
                  <m:oMath xmlns:m="http://schemas.openxmlformats.org/officeDocument/2006/math"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имеет с графиком ровно одну общую точку.</a:t>
                </a:r>
                <a:endParaRPr lang="en-US" dirty="0"/>
              </a:p>
              <a:p>
                <a:pPr lvl="0"/>
                <a:r>
                  <a:rPr lang="ru-RU" dirty="0"/>
                  <a:t>6.  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ru-RU" i="1"/>
                              <m:t>(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+4)(</m:t>
                            </m:r>
                            <m:r>
                              <a:rPr lang="ru-RU" i="1"/>
                              <m:t>𝑥</m:t>
                            </m:r>
                          </m:e>
                          <m:sup>
                            <m:r>
                              <a:rPr lang="ru-RU" i="1"/>
                              <m:t>2</m:t>
                            </m:r>
                          </m:sup>
                        </m:sSup>
                        <m:r>
                          <a:rPr lang="ru-RU" i="1"/>
                          <m:t>+3</m:t>
                        </m:r>
                        <m:r>
                          <a:rPr lang="ru-RU" i="1"/>
                          <m:t>𝑥</m:t>
                        </m:r>
                        <m:r>
                          <a:rPr lang="ru-RU" i="1"/>
                          <m:t>+2)</m:t>
                        </m:r>
                      </m:num>
                      <m:den>
                        <m:r>
                          <a:rPr lang="ru-RU" i="1"/>
                          <m:t>𝑥</m:t>
                        </m:r>
                        <m:r>
                          <a:rPr lang="ru-RU" i="1"/>
                          <m:t>+1</m:t>
                        </m:r>
                      </m:den>
                    </m:f>
                  </m:oMath>
                </a14:m>
                <a:r>
                  <a:rPr lang="ru-RU" dirty="0"/>
                  <a:t> и определите, при каких значениях параметра   </a:t>
                </a:r>
                <a14:m>
                  <m:oMath xmlns:m="http://schemas.openxmlformats.org/officeDocument/2006/math"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имеет с графиком ровно одну общую точку.</a:t>
                </a:r>
                <a:endParaRPr lang="en-US" dirty="0"/>
              </a:p>
              <a:p>
                <a:pPr lvl="0"/>
                <a:r>
                  <a:rPr lang="ru-RU" dirty="0"/>
                  <a:t>7.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ru-RU" i="1"/>
                              <m:t>(</m:t>
                            </m:r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ru-RU" i="1"/>
                                  <m:t>𝑥</m:t>
                                </m:r>
                              </m:e>
                              <m:sup>
                                <m:r>
                                  <a:rPr lang="ru-RU" i="1"/>
                                  <m:t>2</m:t>
                                </m:r>
                              </m:sup>
                            </m:sSup>
                            <m:r>
                              <a:rPr lang="ru-RU" i="1"/>
                              <m:t>+7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+12)(</m:t>
                            </m:r>
                            <m:r>
                              <a:rPr lang="ru-RU" i="1"/>
                              <m:t>𝑥</m:t>
                            </m:r>
                          </m:e>
                          <m:sup>
                            <m:r>
                              <a:rPr lang="ru-RU" i="1"/>
                              <m:t>2</m:t>
                            </m:r>
                          </m:sup>
                        </m:sSup>
                        <m:r>
                          <a:rPr lang="ru-RU" i="1"/>
                          <m:t>−</m:t>
                        </m:r>
                        <m:r>
                          <a:rPr lang="ru-RU" i="1"/>
                          <m:t>𝑥</m:t>
                        </m:r>
                        <m:r>
                          <a:rPr lang="ru-RU" i="1"/>
                          <m:t>−2)</m:t>
                        </m:r>
                      </m:num>
                      <m:den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ru-RU" i="1"/>
                              <m:t>𝑥</m:t>
                            </m:r>
                          </m:e>
                          <m:sup>
                            <m:r>
                              <a:rPr lang="ru-RU" i="1"/>
                              <m:t>2</m:t>
                            </m:r>
                          </m:sup>
                        </m:sSup>
                        <m:r>
                          <a:rPr lang="ru-RU" i="1"/>
                          <m:t>+5</m:t>
                        </m:r>
                        <m:r>
                          <a:rPr lang="ru-RU" i="1"/>
                          <m:t>𝑥</m:t>
                        </m:r>
                        <m:r>
                          <a:rPr lang="ru-RU" i="1"/>
                          <m:t>+4</m:t>
                        </m:r>
                      </m:den>
                    </m:f>
                  </m:oMath>
                </a14:m>
                <a:r>
                  <a:rPr lang="ru-RU" dirty="0"/>
                  <a:t> и определите, при каких значениях параметра   </a:t>
                </a:r>
                <a14:m>
                  <m:oMath xmlns:m="http://schemas.openxmlformats.org/officeDocument/2006/math"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имеет с графиком ровно одну общую точку.</a:t>
                </a:r>
              </a:p>
              <a:p>
                <a:pPr lvl="0"/>
                <a:r>
                  <a:rPr lang="ru-RU" dirty="0"/>
                  <a:t>8.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/>
                        </m:ctrlPr>
                      </m:dPr>
                      <m:e>
                        <m:eqArr>
                          <m:eqArrPr>
                            <m:ctrlPr>
                              <a:rPr lang="en-US" i="1"/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ru-RU" i="1"/>
                                  <m:t>𝑥</m:t>
                                </m:r>
                              </m:e>
                              <m:sup>
                                <m:r>
                                  <a:rPr lang="ru-RU" i="1"/>
                                  <m:t>2</m:t>
                                </m:r>
                              </m:sup>
                            </m:sSup>
                            <m:r>
                              <a:rPr lang="ru-RU" i="1"/>
                              <m:t>−4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+5, 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≥1</m:t>
                            </m:r>
                          </m:e>
                          <m:e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+1 , 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&lt;1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dirty="0"/>
                  <a:t>  и определите, при каких значениях параметра </a:t>
                </a:r>
                <a14:m>
                  <m:oMath xmlns:m="http://schemas.openxmlformats.org/officeDocument/2006/math"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имеет с графиком ровно две общие точки</a:t>
                </a:r>
                <a:endParaRPr lang="en-US" dirty="0"/>
              </a:p>
              <a:p>
                <a:pPr lvl="0"/>
                <a:endParaRPr lang="en-US" dirty="0"/>
              </a:p>
              <a:p>
                <a:pPr lvl="0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523C0321-96DE-4B6F-AE35-06E1DDE495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655194"/>
                <a:ext cx="10515600" cy="4950322"/>
              </a:xfrm>
              <a:blipFill>
                <a:blip r:embed="rId2"/>
                <a:stretch>
                  <a:fillRect l="-928" t="-123" b="-2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1348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D5F81A-A7FB-4CB6-9EEE-FDED69BF2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8099"/>
            <a:ext cx="10515600" cy="8287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Дробно-линейная функция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A3A3676A-5F50-4FCE-BA4A-7E89DE222541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38200" y="1709785"/>
                <a:ext cx="10515600" cy="4680116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ru-RU" sz="2800" dirty="0"/>
                  <a:t>1. </a:t>
                </a:r>
                <a:r>
                  <a:rPr lang="ru-RU" dirty="0"/>
                  <a:t>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/>
                        </m:ctrlPr>
                      </m:dPr>
                      <m:e>
                        <m:eqArr>
                          <m:eqArrPr>
                            <m:ctrlPr>
                              <a:rPr lang="en-US" i="1"/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i="1"/>
                                </m:ctrlPr>
                              </m:fPr>
                              <m:num>
                                <m:r>
                                  <a:rPr lang="ru-RU" i="1"/>
                                  <m:t>5</m:t>
                                </m:r>
                              </m:num>
                              <m:den>
                                <m:r>
                                  <a:rPr lang="ru-RU" i="1"/>
                                  <m:t>𝑥</m:t>
                                </m:r>
                              </m:den>
                            </m:f>
                            <m:r>
                              <a:rPr lang="ru-RU" i="1"/>
                              <m:t>, 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≤−1</m:t>
                            </m:r>
                          </m:e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ru-RU" i="1"/>
                                  <m:t>−</m:t>
                                </m:r>
                                <m:r>
                                  <a:rPr lang="ru-RU" i="1"/>
                                  <m:t>𝑥</m:t>
                                </m:r>
                              </m:e>
                              <m:sup>
                                <m:r>
                                  <a:rPr lang="ru-RU" i="1"/>
                                  <m:t>2</m:t>
                                </m:r>
                              </m:sup>
                            </m:sSup>
                            <m:r>
                              <a:rPr lang="ru-RU" i="1"/>
                              <m:t>+4</m:t>
                            </m:r>
                            <m:r>
                              <a:rPr lang="en-US" i="1"/>
                              <m:t>𝑥</m:t>
                            </m:r>
                            <m:r>
                              <a:rPr lang="ru-RU" i="1"/>
                              <m:t> , </m:t>
                            </m:r>
                            <m:r>
                              <a:rPr lang="ru-RU" i="1"/>
                              <m:t>𝑥</m:t>
                            </m:r>
                            <m:r>
                              <a:rPr lang="ru-RU" i="1"/>
                              <m:t>&gt;−1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dirty="0"/>
                  <a:t>  и определите, при каких значениях параметра </a:t>
                </a:r>
                <a14:m>
                  <m:oMath xmlns:m="http://schemas.openxmlformats.org/officeDocument/2006/math"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𝑐</m:t>
                    </m:r>
                  </m:oMath>
                </a14:m>
                <a:r>
                  <a:rPr lang="ru-RU" dirty="0"/>
                  <a:t> имеет с графиком три общие точки.</a:t>
                </a:r>
                <a:endParaRPr lang="en-US" dirty="0"/>
              </a:p>
              <a:p>
                <a:r>
                  <a:rPr lang="ru-RU" dirty="0"/>
                  <a:t>2.  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ru-RU" i="1"/>
                          <m:t>2</m:t>
                        </m:r>
                        <m:r>
                          <a:rPr lang="ru-RU" i="1"/>
                          <m:t>𝑥</m:t>
                        </m:r>
                        <m:r>
                          <a:rPr lang="ru-RU" i="1"/>
                          <m:t>+1</m:t>
                        </m:r>
                      </m:num>
                      <m:den>
                        <m:r>
                          <a:rPr lang="ru-RU" i="1"/>
                          <m:t>2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ru-RU" i="1"/>
                              <m:t>𝑥</m:t>
                            </m:r>
                          </m:e>
                          <m:sup>
                            <m:r>
                              <a:rPr lang="ru-RU" i="1"/>
                              <m:t>2</m:t>
                            </m:r>
                          </m:sup>
                        </m:sSup>
                        <m:r>
                          <a:rPr lang="ru-RU" i="1"/>
                          <m:t>+</m:t>
                        </m:r>
                        <m:r>
                          <a:rPr lang="ru-RU" i="1"/>
                          <m:t>𝑥</m:t>
                        </m:r>
                      </m:den>
                    </m:f>
                  </m:oMath>
                </a14:m>
                <a:r>
                  <a:rPr lang="ru-RU" dirty="0"/>
                  <a:t> и определите, при каких значениях параметра </a:t>
                </a:r>
                <a14:m>
                  <m:oMath xmlns:m="http://schemas.openxmlformats.org/officeDocument/2006/math">
                    <m:r>
                      <a:rPr lang="ru-RU" i="1"/>
                      <m:t>𝑘</m:t>
                    </m:r>
                  </m:oMath>
                </a14:m>
                <a:r>
                  <a:rPr lang="ru-RU" dirty="0"/>
                  <a:t> 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𝑘𝑥</m:t>
                    </m:r>
                  </m:oMath>
                </a14:m>
                <a:r>
                  <a:rPr lang="ru-RU" dirty="0"/>
                  <a:t> имеет с графиком ровно одну общую точку.</a:t>
                </a:r>
              </a:p>
              <a:p>
                <a:r>
                  <a:rPr lang="ru-RU" sz="2800" dirty="0"/>
                  <a:t>3. </a:t>
                </a:r>
                <a:r>
                  <a:rPr lang="ru-RU" dirty="0"/>
                  <a:t>Постройте график функции 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ru-RU" i="1"/>
                          <m:t>𝑥</m:t>
                        </m:r>
                        <m:r>
                          <a:rPr lang="ru-RU" i="1"/>
                          <m:t>−2</m:t>
                        </m:r>
                      </m:num>
                      <m:den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/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i="1"/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i="1"/>
                                        </m:ctrlPr>
                                      </m:sSupPr>
                                      <m:e>
                                        <m:r>
                                          <a:rPr lang="ru-RU" i="1"/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ru-RU" i="1"/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ru-RU" i="1"/>
                                      <m:t>−2</m:t>
                                    </m:r>
                                    <m:r>
                                      <a:rPr lang="ru-RU" i="1"/>
                                      <m:t>𝑥</m:t>
                                    </m:r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ru-RU" i="1"/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dirty="0"/>
                  <a:t>   и найдите все значения  </a:t>
                </a:r>
                <a14:m>
                  <m:oMath xmlns:m="http://schemas.openxmlformats.org/officeDocument/2006/math">
                    <m:r>
                      <a:rPr lang="ru-RU" i="1"/>
                      <m:t>𝑘</m:t>
                    </m:r>
                  </m:oMath>
                </a14:m>
                <a:r>
                  <a:rPr lang="ru-RU" dirty="0"/>
                  <a:t> , при которых прямая </a:t>
                </a:r>
                <a14:m>
                  <m:oMath xmlns:m="http://schemas.openxmlformats.org/officeDocument/2006/math">
                    <m:r>
                      <a:rPr lang="ru-RU" i="1"/>
                      <m:t>𝑦</m:t>
                    </m:r>
                    <m:r>
                      <a:rPr lang="ru-RU" i="1"/>
                      <m:t>=</m:t>
                    </m:r>
                    <m:r>
                      <a:rPr lang="ru-RU" i="1"/>
                      <m:t>𝑘𝑥</m:t>
                    </m:r>
                  </m:oMath>
                </a14:m>
                <a:r>
                  <a:rPr lang="ru-RU" dirty="0"/>
                  <a:t> имеет с графиком данной функции ровно одну общую точку.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Текст 2">
                <a:extLst>
                  <a:ext uri="{FF2B5EF4-FFF2-40B4-BE49-F238E27FC236}">
                    <a16:creationId xmlns:a16="http://schemas.microsoft.com/office/drawing/2014/main" id="{A3A3676A-5F50-4FCE-BA4A-7E89DE2225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709785"/>
                <a:ext cx="10515600" cy="4680116"/>
              </a:xfrm>
              <a:blipFill>
                <a:blip r:embed="rId2"/>
                <a:stretch>
                  <a:fillRect l="-1217" t="-130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95176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1524</Words>
  <Application>Microsoft Office PowerPoint</Application>
  <PresentationFormat>Широкоэкранный</PresentationFormat>
  <Paragraphs>91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Тема Office</vt:lpstr>
      <vt:lpstr>Построение графиков функций</vt:lpstr>
      <vt:lpstr>Линейная функция</vt:lpstr>
      <vt:lpstr>Домашнее задание</vt:lpstr>
      <vt:lpstr>Домашнее задание</vt:lpstr>
      <vt:lpstr>Квадратичная функция</vt:lpstr>
      <vt:lpstr>Квадратичная функция</vt:lpstr>
      <vt:lpstr>Домашнее задание</vt:lpstr>
      <vt:lpstr>Домашнее задание</vt:lpstr>
      <vt:lpstr>Дробно-линейная функция</vt:lpstr>
      <vt:lpstr>Домашнее задание</vt:lpstr>
      <vt:lpstr>Модуль</vt:lpstr>
      <vt:lpstr>Модуль</vt:lpstr>
      <vt:lpstr>Модуль</vt:lpstr>
      <vt:lpstr>Домашнее задание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графиков функций</dc:title>
  <dc:creator>Svetlana Unuchek</dc:creator>
  <cp:lastModifiedBy>Svetlana Unuchek</cp:lastModifiedBy>
  <cp:revision>14</cp:revision>
  <cp:lastPrinted>2019-10-19T12:26:09Z</cp:lastPrinted>
  <dcterms:created xsi:type="dcterms:W3CDTF">2019-10-19T09:22:49Z</dcterms:created>
  <dcterms:modified xsi:type="dcterms:W3CDTF">2019-10-19T12:26:17Z</dcterms:modified>
</cp:coreProperties>
</file>