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2924" autoAdjust="0"/>
  </p:normalViewPr>
  <p:slideViewPr>
    <p:cSldViewPr snapToGrid="0">
      <p:cViewPr varScale="1">
        <p:scale>
          <a:sx n="69" d="100"/>
          <a:sy n="69" d="100"/>
        </p:scale>
        <p:origin x="552" y="1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E3A3-CFC9-40FB-AF58-CF6A12F7C3E2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28E2-686A-4237-8FA6-90AEBC394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14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E3A3-CFC9-40FB-AF58-CF6A12F7C3E2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28E2-686A-4237-8FA6-90AEBC394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54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E3A3-CFC9-40FB-AF58-CF6A12F7C3E2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28E2-686A-4237-8FA6-90AEBC394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03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E3A3-CFC9-40FB-AF58-CF6A12F7C3E2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28E2-686A-4237-8FA6-90AEBC394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22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E3A3-CFC9-40FB-AF58-CF6A12F7C3E2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28E2-686A-4237-8FA6-90AEBC394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5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E3A3-CFC9-40FB-AF58-CF6A12F7C3E2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28E2-686A-4237-8FA6-90AEBC394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114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E3A3-CFC9-40FB-AF58-CF6A12F7C3E2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28E2-686A-4237-8FA6-90AEBC394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69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E3A3-CFC9-40FB-AF58-CF6A12F7C3E2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28E2-686A-4237-8FA6-90AEBC394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549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E3A3-CFC9-40FB-AF58-CF6A12F7C3E2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28E2-686A-4237-8FA6-90AEBC394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0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E3A3-CFC9-40FB-AF58-CF6A12F7C3E2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28E2-686A-4237-8FA6-90AEBC394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64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E3A3-CFC9-40FB-AF58-CF6A12F7C3E2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28E2-686A-4237-8FA6-90AEBC394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98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6E3A3-CFC9-40FB-AF58-CF6A12F7C3E2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928E2-686A-4237-8FA6-90AEBC394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01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2830" y="-282367"/>
            <a:ext cx="12069170" cy="1567828"/>
          </a:xfrm>
        </p:spPr>
        <p:txBody>
          <a:bodyPr>
            <a:noAutofit/>
          </a:bodyPr>
          <a:lstStyle/>
          <a:p>
            <a:r>
              <a:rPr lang="ru-RU" sz="5400" b="1" u="sng" dirty="0" smtClean="0"/>
              <a:t>Динамические модели производства</a:t>
            </a:r>
            <a:endParaRPr lang="ru-RU" sz="5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 txBox="1">
                <a:spLocks/>
              </p:cNvSpPr>
              <p:nvPr/>
            </p:nvSpPr>
            <p:spPr>
              <a:xfrm>
                <a:off x="838199" y="2756847"/>
                <a:ext cx="10515600" cy="433451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ru-RU" sz="4000" i="1" smtClean="0">
                        <a:latin typeface="Cambria Math"/>
                      </a:rPr>
                      <m:t>𝑌</m:t>
                    </m:r>
                    <m:d>
                      <m:d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4000" i="1">
                            <a:latin typeface="Cambria Math"/>
                          </a:rPr>
                          <m:t>𝑡</m:t>
                        </m:r>
                        <m:r>
                          <a:rPr lang="ru-RU" sz="4000" i="1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ru-RU" sz="40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4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ru-RU" sz="40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ru-RU" sz="4000" i="1">
                        <a:latin typeface="Cambria Math"/>
                      </a:rPr>
                      <m:t>+</m:t>
                    </m:r>
                    <m:r>
                      <a:rPr lang="ru-RU" sz="4000" i="1">
                        <a:latin typeface="Cambria Math"/>
                      </a:rPr>
                      <m:t>𝑐</m:t>
                    </m:r>
                    <m:r>
                      <a:rPr lang="ru-RU" sz="4000" i="1">
                        <a:latin typeface="Cambria Math"/>
                      </a:rPr>
                      <m:t> </m:t>
                    </m:r>
                    <m:r>
                      <a:rPr lang="ru-RU" sz="4000" i="1">
                        <a:latin typeface="Cambria Math"/>
                      </a:rPr>
                      <m:t>𝑌</m:t>
                    </m:r>
                    <m:d>
                      <m:d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40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ru-RU" sz="4000" i="1">
                        <a:latin typeface="Cambria Math"/>
                      </a:rPr>
                      <m:t>+</m:t>
                    </m:r>
                    <m:r>
                      <a:rPr lang="ru-RU" sz="4000" i="1">
                        <a:latin typeface="Cambria Math"/>
                      </a:rPr>
                      <m:t>𝐼</m:t>
                    </m:r>
                    <m:r>
                      <a:rPr lang="ru-RU" sz="4000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ru-RU" dirty="0" smtClean="0"/>
                  <a:t> </a:t>
                </a:r>
              </a:p>
              <a:p>
                <a:pPr algn="l"/>
                <a:r>
                  <a:rPr lang="ru-RU" sz="3200" dirty="0" smtClean="0"/>
                  <a:t>где:</a:t>
                </a:r>
                <a:endParaRPr lang="ru-RU" sz="3200" i="1" dirty="0">
                  <a:latin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</a:rPr>
                      <m:t>𝑌</m:t>
                    </m:r>
                    <m:d>
                      <m:d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32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ru-RU" sz="3200" i="1" dirty="0"/>
                  <a:t> - ВВП в год </a:t>
                </a:r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ru-RU" sz="3200" i="1" dirty="0"/>
              </a:p>
              <a:p>
                <a:pPr algn="l"/>
                <a14:m>
                  <m:oMath xmlns:m="http://schemas.openxmlformats.org/officeDocument/2006/math">
                    <m:r>
                      <a:rPr lang="ru-RU" sz="3200" i="1">
                        <a:latin typeface="Cambria Math"/>
                      </a:rPr>
                      <m:t>𝑌</m:t>
                    </m:r>
                    <m:d>
                      <m:d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3200" i="1">
                            <a:latin typeface="Cambria Math"/>
                          </a:rPr>
                          <m:t>𝑡</m:t>
                        </m:r>
                        <m:r>
                          <a:rPr lang="ru-RU" sz="3200" i="1">
                            <a:latin typeface="Cambria Math"/>
                          </a:rPr>
                          <m:t>+1</m:t>
                        </m:r>
                      </m:e>
                    </m:d>
                  </m:oMath>
                </a14:m>
                <a:r>
                  <a:rPr lang="ru-RU" sz="3200" dirty="0"/>
                  <a:t> - ВВП в год </a:t>
                </a:r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ru-RU" sz="32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ru-RU" sz="3200" dirty="0"/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2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ru-RU" sz="3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3200" dirty="0"/>
                  <a:t> - минимальное потребление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ru-RU" sz="3200" dirty="0"/>
                  <a:t> – склонность к потреблению, </a:t>
                </a:r>
                <a14:m>
                  <m:oMath xmlns:m="http://schemas.openxmlformats.org/officeDocument/2006/math">
                    <m:r>
                      <a:rPr lang="ru-RU" sz="3200" b="0" i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ru-RU" sz="3200" i="1">
                        <a:latin typeface="Cambria Math"/>
                      </a:rPr>
                      <m:t>𝑐</m:t>
                    </m:r>
                    <m:r>
                      <a:rPr lang="ru-RU" sz="3200" i="1">
                        <a:latin typeface="Cambria Math"/>
                      </a:rPr>
                      <m:t>&lt;1</m:t>
                    </m:r>
                  </m:oMath>
                </a14:m>
                <a:endParaRPr lang="en-US" sz="3200" dirty="0"/>
              </a:p>
              <a:p>
                <a:pPr algn="l"/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3200" dirty="0"/>
                  <a:t> – </a:t>
                </a:r>
                <a:r>
                  <a:rPr lang="ru-RU" sz="3200" dirty="0"/>
                  <a:t>постоянный спрос на инвестиционные товары</a:t>
                </a:r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2756847"/>
                <a:ext cx="10515600" cy="4334515"/>
              </a:xfrm>
              <a:prstGeom prst="rect">
                <a:avLst/>
              </a:prstGeom>
              <a:blipFill rotWithShape="0">
                <a:blip r:embed="rId2"/>
                <a:stretch>
                  <a:fillRect l="-14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1023582" y="1836488"/>
            <a:ext cx="100826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/>
              <a:t>1.  Динамическая модель </a:t>
            </a:r>
            <a:r>
              <a:rPr lang="ru-RU" sz="3600" b="1" i="1" dirty="0" err="1" smtClean="0"/>
              <a:t>Кейнса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8411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42665" y="283428"/>
            <a:ext cx="10515600" cy="6184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Задача 1.</a:t>
            </a:r>
            <a:endParaRPr lang="en-US" sz="2800" b="1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Пусть в модели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Кейнса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склонность к потреблению равна 0,5, минимальное потребление равно 6,  постоянный спрос на инвестиционные товары равен 2, а годовой выпуск в начальный год равен 20.   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Каков  будет характер изменения годового выпуска в последующие годы?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 По какому закону будет изменяться годовой выпуск?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Через сколько лет изменение выпуска составит не менее 15% от выпуска в  начальный год? Этот год обозначим N.</a:t>
            </a: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88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41445" y="150124"/>
                <a:ext cx="10372297" cy="44986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u="sng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Решение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По условию задачи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с</m:t>
                        </m:r>
                      </m:e>
                      <m:sub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=6; 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=0,5;  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=2; 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𝑌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(0)=20</m:t>
                    </m:r>
                  </m:oMath>
                </a14:m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Уравнение принимает вид  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  <m:d>
                      <m:d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0" i="1" smtClean="0">
                        <a:effectLst/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800" b="0" i="1" smtClean="0">
                        <a:effectLst/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0,5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  <m:d>
                      <m:d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800" b="0" i="1" smtClean="0">
                        <a:effectLst/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sz="28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ru-RU" sz="2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𝑌</m:t>
                    </m:r>
                    <m:r>
                      <a:rPr lang="ru-RU" sz="2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(0)=20</m:t>
                    </m:r>
                  </m:oMath>
                </a14:m>
                <a:r>
                  <a:rPr lang="ru-RU" sz="28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- </a:t>
                </a:r>
                <a:r>
                  <a:rPr lang="ru-RU" sz="2800" i="1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характер выпуска в последующие годы</a:t>
                </a:r>
                <a:endParaRPr lang="ru-RU" sz="2800" i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Соответствующее возвратное уравнение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0,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</m:t>
                    </m:r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ru-RU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8</m:t>
                    </m:r>
                  </m:oMath>
                </a14:m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Однородное возвратное уравнение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0,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</m:t>
                    </m:r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Его характеристическое уравнение     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𝜆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−0,5=0</m:t>
                    </m:r>
                  </m:oMath>
                </a14:m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Решение однородного  уравнения       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(0,5)</m:t>
                        </m:r>
                      </m:e>
                      <m:sup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445" y="150124"/>
                <a:ext cx="10372297" cy="4498667"/>
              </a:xfrm>
              <a:prstGeom prst="rect">
                <a:avLst/>
              </a:prstGeom>
              <a:blipFill rotWithShape="1">
                <a:blip r:embed="rId2"/>
                <a:stretch>
                  <a:fillRect l="-1175" t="-1084" b="-1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446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395785" y="177421"/>
                <a:ext cx="10904561" cy="73167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Правая часть неоднородного  уравнения  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d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8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8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  <m:sup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  ≠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𝜆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=0,5, </m:t>
                    </m:r>
                  </m:oMath>
                </a14:m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Частное решение ищем в виде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  <m:sup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   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Подставляем в исходное уравнение  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=0,5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+8    ,       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=16</m:t>
                    </m:r>
                  </m:oMath>
                </a14:m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Общее решение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0,5</m:t>
                            </m:r>
                          </m:e>
                        </m:d>
                      </m:e>
                      <m:sup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+16</m:t>
                    </m:r>
                  </m:oMath>
                </a14:m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Подставляем в начальное условие:     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20=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0,5</m:t>
                            </m:r>
                          </m:e>
                        </m:d>
                      </m:e>
                      <m:sup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+16</m:t>
                    </m:r>
                  </m:oMath>
                </a14:m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,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Окончательно получаем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=4∙</m:t>
                    </m:r>
                    <m:sSup>
                      <m:sSup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0,5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+16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2−</m:t>
                        </m:r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+16</m:t>
                    </m:r>
                  </m:oMath>
                </a14:m>
                <a:r>
                  <a:rPr lang="ru-RU" sz="28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)=4∙</m:t>
                    </m:r>
                    <m:sSup>
                      <m:sSup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0,5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+16</m:t>
                    </m:r>
                  </m:oMath>
                </a14:m>
                <a:r>
                  <a:rPr lang="ru-RU" sz="28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- </a:t>
                </a:r>
                <a:r>
                  <a:rPr lang="ru-RU" sz="2800" i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изменение годового выпуска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2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Решить задачу двумя способами.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не </a:t>
                </a:r>
                <a:r>
                  <a:rPr lang="ru-RU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менее 15% от выпуска в  начальный год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ru-RU" sz="2800" i="1">
                        <a:latin typeface="Cambria Math"/>
                      </a:rPr>
                      <m:t>𝑌</m:t>
                    </m:r>
                    <m:d>
                      <m:d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800" i="1">
                            <a:latin typeface="Cambria Math"/>
                          </a:rPr>
                          <m:t>𝑁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r>
                      <a:rPr lang="ru-RU" sz="2800" i="1">
                        <a:latin typeface="Cambria Math"/>
                      </a:rPr>
                      <m:t>𝑌</m:t>
                    </m:r>
                    <m:d>
                      <m:d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800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ru-RU" sz="2800" i="1">
                        <a:latin typeface="Cambria Math"/>
                      </a:rPr>
                      <m:t>≥0,15∙</m:t>
                    </m:r>
                    <m:r>
                      <a:rPr lang="ru-RU" sz="2800" i="1">
                        <a:latin typeface="Cambria Math"/>
                      </a:rPr>
                      <m:t>𝑌</m:t>
                    </m:r>
                    <m:d>
                      <m:d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800" i="1">
                            <a:latin typeface="Cambria Math"/>
                          </a:rPr>
                          <m:t>0</m:t>
                        </m:r>
                      </m:e>
                    </m:d>
                  </m:oMath>
                </a14:m>
                <a:endParaRPr lang="ru-RU" sz="2800" dirty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85" y="177421"/>
                <a:ext cx="10904561" cy="7316747"/>
              </a:xfrm>
              <a:prstGeom prst="rect">
                <a:avLst/>
              </a:prstGeom>
              <a:blipFill rotWithShape="0">
                <a:blip r:embed="rId2"/>
                <a:stretch>
                  <a:fillRect l="-1174" t="-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599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2. Динамическая модель </a:t>
            </a:r>
            <a:r>
              <a:rPr lang="ru-RU" b="1" i="1" dirty="0" err="1" smtClean="0"/>
              <a:t>Самуэльсона-Хикса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96036" y="1460311"/>
            <a:ext cx="108499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Отличие от модели </a:t>
            </a:r>
            <a:r>
              <a:rPr lang="ru-RU" sz="2800" i="1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Кейнса</a:t>
            </a:r>
            <a:r>
              <a:rPr lang="ru-R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инвестиции не постоянны, спрос на инвестиционные товары линейно зависит от ВВП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45911" y="2230023"/>
                <a:ext cx="11000095" cy="12795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000" i="1" smtClean="0">
                        <a:latin typeface="Cambria Math" panose="02040503050406030204" pitchFamily="18" charset="0"/>
                      </a:rPr>
                      <m:t>𝑌</m:t>
                    </m:r>
                    <m:d>
                      <m:d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ru-RU" sz="4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ru-RU" sz="4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40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ru-RU" sz="4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4000" i="1">
                        <a:latin typeface="Cambria Math" panose="02040503050406030204" pitchFamily="18" charset="0"/>
                      </a:rPr>
                      <m:t>𝑌</m:t>
                    </m:r>
                    <m:d>
                      <m:d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ru-RU" sz="4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400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d>
                          <m:dPr>
                            <m:ctrlPr>
                              <a:rPr lang="ru-RU" sz="4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sz="4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400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d>
                          <m:dPr>
                            <m:ctrlPr>
                              <a:rPr lang="ru-RU" sz="4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sz="4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</m:d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40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ru-RU" sz="4000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4000" dirty="0" smtClean="0"/>
                  <a:t>, </a:t>
                </a:r>
                <a:r>
                  <a:rPr lang="ru-RU" sz="4000" dirty="0" smtClean="0"/>
                  <a:t> </a:t>
                </a:r>
              </a:p>
              <a:p>
                <a:r>
                  <a:rPr lang="ru-RU" sz="3200" dirty="0" smtClean="0"/>
                  <a:t>где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ru-RU" sz="3200" dirty="0"/>
                  <a:t> – </a:t>
                </a:r>
                <a:r>
                  <a:rPr lang="ru-RU" sz="3200" dirty="0" smtClean="0"/>
                  <a:t>коэффициент акселерации,</a:t>
                </a:r>
                <a:r>
                  <a:rPr lang="en-US" sz="3200" dirty="0" smtClean="0"/>
                  <a:t>           </a:t>
                </a:r>
                <a:r>
                  <a:rPr lang="ru-RU" sz="3200" dirty="0" smtClean="0"/>
                  <a:t> </a:t>
                </a:r>
                <a14:m>
                  <m:oMath xmlns:m="http://schemas.openxmlformats.org/officeDocument/2006/math">
                    <m:r>
                      <a:rPr lang="ru-RU" sz="3200" b="0" i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sz="3200" i="1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911" y="2230023"/>
                <a:ext cx="11000095" cy="1279581"/>
              </a:xfrm>
              <a:prstGeom prst="rect">
                <a:avLst/>
              </a:prstGeom>
              <a:blipFill rotWithShape="0">
                <a:blip r:embed="rId2"/>
                <a:stretch>
                  <a:fillRect l="-1441" t="-4762" r="-2439" b="-147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545911" y="3801264"/>
            <a:ext cx="10617958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8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Задача 2.</a:t>
            </a:r>
            <a:endParaRPr lang="en-US" sz="2800" b="1" u="sng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800" dirty="0"/>
              <a:t>Решить задачу </a:t>
            </a:r>
            <a:r>
              <a:rPr lang="ru-RU" sz="2800" dirty="0" smtClean="0"/>
              <a:t>1, </a:t>
            </a:r>
            <a:r>
              <a:rPr lang="ru-RU" sz="2800" dirty="0"/>
              <a:t>введя коэффициент акселерации равный 0,5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96035" y="4884637"/>
                <a:ext cx="9894627" cy="10954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По условию задачи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с</m:t>
                        </m:r>
                      </m:e>
                      <m:sub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=6 ; 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=0,5 ;  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=2;  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=0,5 ; </m:t>
                    </m:r>
                  </m:oMath>
                </a14:m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𝑌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(0)=20</m:t>
                    </m:r>
                  </m:oMath>
                </a14:m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; 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𝑌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(1)=18</m:t>
                    </m:r>
                  </m:oMath>
                </a14:m>
                <a:r>
                  <a:rPr lang="en-US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- </a:t>
                </a:r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из задачи 1</a:t>
                </a:r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035" y="4884637"/>
                <a:ext cx="9894627" cy="1095428"/>
              </a:xfrm>
              <a:prstGeom prst="rect">
                <a:avLst/>
              </a:prstGeom>
              <a:blipFill rotWithShape="0">
                <a:blip r:embed="rId3"/>
                <a:stretch>
                  <a:fillRect l="-1232" t="-4444" b="-1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350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918949" y="357762"/>
                <a:ext cx="10354101" cy="55133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Уравнение </a:t>
                </a:r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принимает вид</a:t>
                </a:r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  <m:d>
                      <m:d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=6+0,5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  <m:d>
                      <m:d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+0,5(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  <m:d>
                      <m:d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  <m:d>
                      <m:d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)+2</m:t>
                    </m:r>
                  </m:oMath>
                </a14:m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; 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Y</a:t>
                </a:r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(0)=20</a:t>
                </a:r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ru-RU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𝑌</m:t>
                      </m:r>
                      <m:d>
                        <m:dPr>
                          <m:ctrlPr>
                            <a:rPr lang="ru-RU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ru-RU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r>
                        <a:rPr lang="ru-RU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ru-RU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𝑌</m:t>
                      </m:r>
                      <m:d>
                        <m:dPr>
                          <m:ctrlPr>
                            <a:rPr lang="ru-RU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−0,5</m:t>
                      </m:r>
                      <m:r>
                        <a:rPr lang="ru-RU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𝑌</m:t>
                      </m:r>
                      <m:d>
                        <m:dPr>
                          <m:ctrlPr>
                            <a:rPr lang="ru-RU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ru-RU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r>
                        <a:rPr lang="ru-RU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+8</m:t>
                      </m:r>
                    </m:oMath>
                  </m:oMathPara>
                </a14:m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Соответствующее возвратное уравнение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</m:sub>
                    </m:sSub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−0,5</m:t>
                    </m:r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+8</m:t>
                    </m:r>
                  </m:oMath>
                </a14:m>
                <a:endParaRPr lang="ru-RU" sz="2800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800" dirty="0" smtClean="0"/>
                  <a:t>Однородное </a:t>
                </a:r>
                <a:r>
                  <a:rPr lang="ru-RU" sz="2800" dirty="0"/>
                  <a:t>возвратное уравнение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𝑛</m:t>
                        </m:r>
                        <m:r>
                          <a:rPr lang="ru-RU" sz="2800" i="1">
                            <a:latin typeface="Cambria Math"/>
                          </a:rPr>
                          <m:t>+2</m:t>
                        </m:r>
                      </m:sub>
                    </m:sSub>
                    <m:r>
                      <a:rPr lang="ru-RU" sz="28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𝑛</m:t>
                        </m:r>
                        <m:r>
                          <a:rPr lang="ru-RU" sz="2800" i="1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ru-RU" sz="2800" i="1">
                        <a:latin typeface="Cambria Math"/>
                      </a:rPr>
                      <m:t>−0,5</m:t>
                    </m:r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ru-RU" sz="2800" dirty="0"/>
              </a:p>
              <a:p>
                <a:r>
                  <a:rPr lang="ru-RU" sz="2800" dirty="0"/>
                  <a:t>Его характеристическое уравнение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𝜆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800" i="1">
                        <a:latin typeface="Cambria Math"/>
                      </a:rPr>
                      <m:t>−</m:t>
                    </m:r>
                    <m:r>
                      <a:rPr lang="ru-RU" sz="2800" i="1">
                        <a:latin typeface="Cambria Math"/>
                      </a:rPr>
                      <m:t>𝜆</m:t>
                    </m:r>
                    <m:r>
                      <a:rPr lang="ru-RU" sz="2800" i="1">
                        <a:latin typeface="Cambria Math"/>
                      </a:rPr>
                      <m:t>+0,5=0</m:t>
                    </m:r>
                  </m:oMath>
                </a14:m>
                <a:r>
                  <a:rPr lang="ru-RU" sz="2800" dirty="0"/>
                  <a:t>,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1,2</m:t>
                        </m:r>
                      </m:sub>
                    </m:sSub>
                    <m:r>
                      <a:rPr lang="ru-RU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i="1">
                            <a:latin typeface="Cambria Math"/>
                          </a:rPr>
                          <m:t>1±</m:t>
                        </m:r>
                        <m:r>
                          <a:rPr lang="ru-RU" sz="2800" i="1"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ru-RU" sz="28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2800" dirty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800" i="1">
                            <a:latin typeface="Cambria Math"/>
                          </a:rPr>
                          <m:t>𝜆</m:t>
                        </m:r>
                      </m:e>
                    </m:d>
                    <m:r>
                      <a:rPr lang="ru-RU" sz="28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8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2800" i="1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ru-RU" sz="2800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8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2800" i="1"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rad>
                    <m:r>
                      <a:rPr lang="ru-RU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800" i="1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ru-RU" sz="28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/>
                  <a:t>,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800" i="1">
                            <a:latin typeface="Cambria Math"/>
                          </a:rPr>
                          <m:t>𝜑</m:t>
                        </m:r>
                        <m:r>
                          <a:rPr lang="en-US" sz="28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800" i="1">
                            <a:latin typeface="Cambria Math"/>
                          </a:rPr>
                          <m:t>  ,   </m:t>
                        </m:r>
                        <m:func>
                          <m:func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800" i="1">
                                <a:latin typeface="Cambria Math"/>
                              </a:rPr>
                              <m:t>𝜑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800" i="1">
                                <a:latin typeface="Cambria Math"/>
                              </a:rPr>
                              <m:t>   ⇒   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𝜑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800" i="1">
                                <a:latin typeface="Cambria Math"/>
                              </a:rPr>
                              <m:t> </m:t>
                            </m:r>
                          </m:e>
                        </m:func>
                      </m:e>
                    </m:func>
                  </m:oMath>
                </a14:m>
                <a:endParaRPr lang="ru-RU" sz="2800" dirty="0"/>
              </a:p>
              <a:p>
                <a:r>
                  <a:rPr lang="ru-RU" sz="2800" dirty="0"/>
                  <a:t>Решение однородного  уравнения     </a:t>
                </a:r>
                <a:endParaRPr lang="ru-RU" sz="2800" dirty="0" smtClean="0"/>
              </a:p>
              <a:p>
                <a:r>
                  <a:rPr lang="ru-RU" sz="2800" dirty="0" smtClean="0"/>
                  <a:t> 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𝑧</m:t>
                    </m:r>
                    <m:r>
                      <a:rPr lang="ru-RU" sz="28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𝑛</m:t>
                        </m:r>
                      </m:sup>
                    </m:sSup>
                    <m:d>
                      <m:d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ru-RU" sz="28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func>
                          <m:func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 sz="28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US" sz="28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d>
                          </m:e>
                        </m:func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ru-RU" sz="28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ru-RU" sz="2800" i="1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ru-RU" sz="2800">
                            <a:latin typeface="Cambria Math"/>
                          </a:rPr>
                          <m:t>sin</m:t>
                        </m:r>
                        <m:r>
                          <a:rPr lang="ru-RU" sz="2800" i="1" smtClean="0">
                            <a:latin typeface="Cambria Math"/>
                          </a:rPr>
                          <m:t> </m:t>
                        </m:r>
                        <m:r>
                          <a:rPr lang="ru-RU" sz="2800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i="1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949" y="357762"/>
                <a:ext cx="10354101" cy="5513369"/>
              </a:xfrm>
              <a:prstGeom prst="rect">
                <a:avLst/>
              </a:prstGeom>
              <a:blipFill rotWithShape="0">
                <a:blip r:embed="rId2"/>
                <a:stretch>
                  <a:fillRect l="-1237" t="-9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124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700585" y="209747"/>
                <a:ext cx="10572466" cy="55161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Правая часть неоднородного  уравнения  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d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=8=8∙</m:t>
                    </m:r>
                    <m:sSup>
                      <m:sSup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  <m:sup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  ≠</m:t>
                    </m:r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1,2</m:t>
                        </m:r>
                      </m:sub>
                    </m:sSub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1±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num>
                      <m:den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</m:oMath>
                </a14:m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Частное решение ищем в виде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  <m:sup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   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</m:sub>
                    </m:sSub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Подставляем в исходное уравнение  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−0,5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+8    ,       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=16</m:t>
                    </m:r>
                  </m:oMath>
                </a14:m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ru-RU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Общее </a:t>
                </a:r>
                <a:r>
                  <a:rPr lang="ru-RU" sz="28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решение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  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ru-RU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d>
                      <m:d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func>
                          <m:funcPr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 sz="28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ru-RU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ru-RU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</m:d>
                          </m:e>
                        </m:func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ru-RU" sz="2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  <m:r>
                          <a:rPr lang="ru-RU" sz="2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⁡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+16</m:t>
                    </m:r>
                  </m:oMath>
                </a14:m>
                <a:endParaRPr lang="ru-RU" sz="2800" dirty="0" smtClean="0"/>
              </a:p>
              <a:p>
                <a:r>
                  <a:rPr lang="ru-RU" sz="2800" dirty="0"/>
                  <a:t>Подставляем в начальные условия :   </a:t>
                </a:r>
              </a:p>
              <a:p>
                <a:r>
                  <a:rPr lang="ru-RU" sz="2800" dirty="0"/>
                  <a:t> 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20=∙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sz="28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ru-RU" sz="28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0</m:t>
                        </m:r>
                      </m:sup>
                    </m:sSup>
                    <m:d>
                      <m:d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ru-RU" sz="28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func>
                          <m:func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 sz="28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ru-RU" sz="2800" i="1"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ru-RU" sz="2800" i="1">
                                    <a:latin typeface="Cambria Math"/>
                                  </a:rPr>
                                  <m:t>∙0</m:t>
                                </m:r>
                              </m:e>
                            </m:d>
                          </m:e>
                        </m:func>
                        <m:r>
                          <a:rPr lang="ru-RU" sz="2800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ru-RU" sz="28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ru-RU" sz="2800" i="1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ru-RU" sz="2800">
                            <a:latin typeface="Cambria Math"/>
                          </a:rPr>
                          <m:t>sin</m:t>
                        </m:r>
                        <m:r>
                          <a:rPr lang="ru-RU" sz="2800">
                            <a:latin typeface="Cambria Math"/>
                          </a:rPr>
                          <m:t>⁡</m:t>
                        </m:r>
                        <m:r>
                          <a:rPr lang="ru-RU" sz="2800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ru-RU" sz="2800" i="1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ru-RU" sz="2800" i="1">
                            <a:latin typeface="Cambria Math"/>
                          </a:rPr>
                          <m:t>∙0)</m:t>
                        </m:r>
                      </m:e>
                    </m:d>
                    <m:r>
                      <a:rPr lang="ru-RU" sz="2800" i="1">
                        <a:latin typeface="Cambria Math"/>
                      </a:rPr>
                      <m:t>+16</m:t>
                    </m:r>
                  </m:oMath>
                </a14:m>
                <a:r>
                  <a:rPr lang="ru-RU" sz="2800" dirty="0"/>
                  <a:t>     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⇒   </m:t>
                    </m:r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2800" i="1">
                        <a:latin typeface="Cambria Math"/>
                      </a:rPr>
                      <m:t>=4</m:t>
                    </m:r>
                  </m:oMath>
                </a14:m>
                <a:endParaRPr lang="ru-RU" sz="2800" dirty="0"/>
              </a:p>
              <a:p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18=∙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sz="28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ru-RU" sz="28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1</m:t>
                        </m:r>
                      </m:sup>
                    </m:sSup>
                    <m:d>
                      <m:d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ru-RU" sz="28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func>
                          <m:func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 sz="28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ru-RU" sz="2800" i="1"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ru-RU" sz="2800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ru-RU" sz="28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ru-RU" sz="2800" i="1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ru-RU" sz="2800">
                            <a:latin typeface="Cambria Math"/>
                          </a:rPr>
                          <m:t>sin</m:t>
                        </m:r>
                        <m:r>
                          <a:rPr lang="ru-RU" sz="2800">
                            <a:latin typeface="Cambria Math"/>
                          </a:rPr>
                          <m:t>⁡</m:t>
                        </m:r>
                        <m:r>
                          <a:rPr lang="ru-RU" sz="2800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ru-RU" sz="2800" i="1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ru-RU" sz="2800" i="1">
                            <a:latin typeface="Cambria Math"/>
                          </a:rPr>
                          <m:t>)</m:t>
                        </m:r>
                      </m:e>
                    </m:d>
                    <m:r>
                      <a:rPr lang="ru-RU" sz="2800" i="1">
                        <a:latin typeface="Cambria Math"/>
                      </a:rPr>
                      <m:t>+16</m:t>
                    </m:r>
                  </m:oMath>
                </a14:m>
                <a:r>
                  <a:rPr lang="ru-RU" sz="2800" dirty="0"/>
                  <a:t>    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⇒   </m:t>
                    </m:r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ru-RU" sz="28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u-RU" sz="2800" i="1">
                        <a:latin typeface="Cambria Math"/>
                      </a:rPr>
                      <m:t>=0</m:t>
                    </m:r>
                  </m:oMath>
                </a14:m>
                <a:endParaRPr lang="ru-RU" sz="2800" dirty="0" smtClean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585" y="209747"/>
                <a:ext cx="10572466" cy="5516125"/>
              </a:xfrm>
              <a:prstGeom prst="rect">
                <a:avLst/>
              </a:prstGeom>
              <a:blipFill rotWithShape="0">
                <a:blip r:embed="rId2"/>
                <a:stretch>
                  <a:fillRect l="-1211" t="-8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974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064525" y="163773"/>
                <a:ext cx="10249469" cy="21044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dirty="0" smtClean="0"/>
                  <a:t>Окончательно получаем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ru-RU" sz="2800" i="1"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func>
                      <m:func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func>
                    <m:r>
                      <a:rPr lang="ru-RU" sz="2800" i="1">
                        <a:latin typeface="Cambria Math" panose="02040503050406030204" pitchFamily="18" charset="0"/>
                      </a:rPr>
                      <m:t>+16</m:t>
                    </m:r>
                  </m:oMath>
                </a14:m>
                <a:endParaRPr lang="en-US" sz="2800" i="1" dirty="0" smtClean="0">
                  <a:latin typeface="Cambria Math" panose="02040503050406030204" pitchFamily="18" charset="0"/>
                </a:endParaRPr>
              </a:p>
              <a:p>
                <a:endParaRPr lang="en-US" sz="28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(2−</m:t>
                          </m:r>
                          <m:f>
                            <m:fPr>
                              <m:type m:val="skw"/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2)</m:t>
                              </m:r>
                            </m:den>
                          </m:f>
                        </m:sup>
                      </m:sSup>
                      <m:func>
                        <m:func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ru-RU" sz="2800" i="1">
                          <a:latin typeface="Cambria Math" panose="02040503050406030204" pitchFamily="18" charset="0"/>
                        </a:rPr>
                        <m:t>+16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525" y="163773"/>
                <a:ext cx="10249469" cy="2104422"/>
              </a:xfrm>
              <a:prstGeom prst="rect">
                <a:avLst/>
              </a:prstGeom>
              <a:blipFill rotWithShape="0">
                <a:blip r:embed="rId2"/>
                <a:stretch>
                  <a:fillRect l="-12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684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3957</TotalTime>
  <Words>148</Words>
  <Application>Microsoft Office PowerPoint</Application>
  <PresentationFormat>Широкоэкранный</PresentationFormat>
  <Paragraphs>60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Тема Office</vt:lpstr>
      <vt:lpstr>Динамические модели производства</vt:lpstr>
      <vt:lpstr>Презентация PowerPoint</vt:lpstr>
      <vt:lpstr>Презентация PowerPoint</vt:lpstr>
      <vt:lpstr>Презентация PowerPoint</vt:lpstr>
      <vt:lpstr>2. Динамическая модель Самуэльсона-Хикса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Динамические модели</dc:title>
  <dc:creator>Svetlana Unuchek</dc:creator>
  <cp:lastModifiedBy>Svetlana Unuchek</cp:lastModifiedBy>
  <cp:revision>20</cp:revision>
  <dcterms:created xsi:type="dcterms:W3CDTF">2015-12-06T17:00:52Z</dcterms:created>
  <dcterms:modified xsi:type="dcterms:W3CDTF">2016-11-20T09:13:03Z</dcterms:modified>
</cp:coreProperties>
</file>