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0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99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9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7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3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9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7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3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6CF4-5D5A-47DF-9049-2CEF09D82F2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80B-AE67-4BA7-932E-C9760E210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1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076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9716" y="870154"/>
            <a:ext cx="11739716" cy="5987845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i="1" dirty="0" smtClean="0">
                <a:solidFill>
                  <a:srgbClr val="0070C0"/>
                </a:solidFill>
              </a:rPr>
              <a:t>каждого</a:t>
            </a:r>
            <a:r>
              <a:rPr lang="ru-RU" dirty="0" smtClean="0"/>
              <a:t> уравнения</a:t>
            </a:r>
          </a:p>
          <a:p>
            <a:pPr algn="l"/>
            <a:r>
              <a:rPr lang="ru-RU" dirty="0" smtClean="0"/>
              <a:t>Пусть </a:t>
            </a:r>
            <a:r>
              <a:rPr lang="ru-RU" dirty="0" smtClean="0"/>
              <a:t>Н  -</a:t>
            </a:r>
            <a:r>
              <a:rPr lang="ru-RU" dirty="0" smtClean="0"/>
              <a:t>число </a:t>
            </a:r>
            <a:r>
              <a:rPr lang="ru-RU" dirty="0"/>
              <a:t>эндогенных переменных в </a:t>
            </a:r>
            <a:r>
              <a:rPr lang="ru-RU" dirty="0" smtClean="0"/>
              <a:t>уравнении </a:t>
            </a:r>
          </a:p>
          <a:p>
            <a:pPr algn="l"/>
            <a:r>
              <a:rPr lang="ru-RU" dirty="0" smtClean="0"/>
              <a:t>D  - </a:t>
            </a:r>
            <a:r>
              <a:rPr lang="ru-RU" dirty="0" smtClean="0"/>
              <a:t>число предопределенных (</a:t>
            </a:r>
            <a:r>
              <a:rPr lang="ru-RU" dirty="0" smtClean="0"/>
              <a:t>экзогенных и лаговых</a:t>
            </a:r>
            <a:r>
              <a:rPr lang="ru-RU" dirty="0" smtClean="0"/>
              <a:t>) </a:t>
            </a:r>
            <a:r>
              <a:rPr lang="ru-RU" dirty="0"/>
              <a:t>переменных, которые содержатся в системе, но не входят в данное </a:t>
            </a:r>
            <a:r>
              <a:rPr lang="ru-RU" dirty="0" smtClean="0"/>
              <a:t>уравнение 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Необходимое условие идентификации (счетное правило)</a:t>
            </a:r>
            <a:r>
              <a:rPr lang="ru-RU" dirty="0" smtClean="0"/>
              <a:t>:</a:t>
            </a:r>
          </a:p>
          <a:p>
            <a:pPr algn="l"/>
            <a:r>
              <a:rPr lang="ru-RU" dirty="0"/>
              <a:t>D + 1 = Н - уравнение идентифицируемо; </a:t>
            </a:r>
            <a:endParaRPr lang="ru-RU" dirty="0" smtClean="0"/>
          </a:p>
          <a:p>
            <a:pPr algn="l"/>
            <a:r>
              <a:rPr lang="ru-RU" dirty="0" smtClean="0"/>
              <a:t>D + 1 &gt; Н - уравнение </a:t>
            </a:r>
            <a:r>
              <a:rPr lang="ru-RU" dirty="0" err="1" smtClean="0"/>
              <a:t>сверхидентифицируемо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D + 1 &lt; Н - уравнение неидентифицируемо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Достаточное условие идентификации</a:t>
            </a:r>
          </a:p>
          <a:p>
            <a:pPr algn="l"/>
            <a:r>
              <a:rPr lang="ru-RU" dirty="0" smtClean="0"/>
              <a:t>Определитель матрицы, составленной из коэффициентов при переменных,  отсутствующих в исследуемом уравнении, не равен нулю, а ранг матрицы не меньше, чем число эндогенных переменных в системе без одного.</a:t>
            </a:r>
          </a:p>
          <a:p>
            <a:pPr algn="l"/>
            <a:r>
              <a:rPr lang="ru-RU" dirty="0" smtClean="0"/>
              <a:t>Для решения идентифицируемого уравнения применяется косвенный МНК,</a:t>
            </a:r>
          </a:p>
          <a:p>
            <a:pPr algn="l"/>
            <a:r>
              <a:rPr lang="ru-RU" dirty="0" smtClean="0"/>
              <a:t>Для </a:t>
            </a:r>
            <a:r>
              <a:rPr lang="ru-RU" dirty="0" smtClean="0"/>
              <a:t>решения </a:t>
            </a:r>
            <a:r>
              <a:rPr lang="ru-RU" dirty="0" err="1" smtClean="0"/>
              <a:t>сверхидентифицируемого</a:t>
            </a:r>
            <a:r>
              <a:rPr lang="ru-RU" dirty="0" smtClean="0"/>
              <a:t> уравнения применяется </a:t>
            </a:r>
            <a:r>
              <a:rPr lang="ru-RU" dirty="0" err="1" smtClean="0"/>
              <a:t>двухшаговый</a:t>
            </a:r>
            <a:r>
              <a:rPr lang="ru-RU" smtClean="0"/>
              <a:t>  МНК</a:t>
            </a:r>
            <a:endParaRPr lang="ru-RU" dirty="0" smtClean="0"/>
          </a:p>
          <a:p>
            <a:pPr algn="l"/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765" y="280582"/>
            <a:ext cx="120992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rgbClr val="7030A0"/>
                </a:solidFill>
              </a:rPr>
              <a:t>Идентифицируемость</a:t>
            </a:r>
            <a:r>
              <a:rPr lang="ru-RU" sz="3600" dirty="0" smtClean="0">
                <a:solidFill>
                  <a:srgbClr val="7030A0"/>
                </a:solidFill>
              </a:rPr>
              <a:t> системы одновременных уравнений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898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Идентифицируемость системы одновременных уравнений</dc:title>
  <dc:creator>Svetlana Unuchek</dc:creator>
  <cp:lastModifiedBy>Svetlana Unuchek</cp:lastModifiedBy>
  <cp:revision>5</cp:revision>
  <dcterms:created xsi:type="dcterms:W3CDTF">2016-04-19T17:07:32Z</dcterms:created>
  <dcterms:modified xsi:type="dcterms:W3CDTF">2016-04-19T17:41:02Z</dcterms:modified>
</cp:coreProperties>
</file>