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3CA596F-C4E1-4617-B2CE-343BDC074FAD}">
          <p14:sldIdLst>
            <p14:sldId id="256"/>
          </p14:sldIdLst>
        </p14:section>
        <p14:section name="Раздел без заголовка" id="{EA02747B-5B20-4D9E-8647-B86B8487A9B7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тьяна Колесниченко" initials="ТК" lastIdx="1" clrIdx="0">
    <p:extLst>
      <p:ext uri="{19B8F6BF-5375-455C-9EA6-DF929625EA0E}">
        <p15:presenceInfo xmlns:p15="http://schemas.microsoft.com/office/powerpoint/2012/main" userId="S::KolesnichenkoTV@mai.ru::f90a5756-b373-4d61-bf1c-73ae180aae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0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9AA0F3-D797-46EA-8DCB-E26F992AA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5D75234-50B6-4E62-994D-E005284142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298261-8E7D-4604-971D-AAE7916B8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E501-A96D-4D55-82F4-81EC3B19C44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206159-FC64-4D4B-B074-F51A5F342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369061-B5D0-4A06-8A24-801EEA7C9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85EF-2BAF-4125-A5F3-E90BCDC7A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29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464319-8C6C-4E0C-AA2A-4DDFDD98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8E3CE2-BDA2-4568-9470-DC65EC62A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60E7A2-13C9-4076-A787-52C99E383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E501-A96D-4D55-82F4-81EC3B19C44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316DF5-4CE1-4D58-BE59-E0915A4E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ACB074-9EE6-4D1A-B4EC-F8CCF3EE4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85EF-2BAF-4125-A5F3-E90BCDC7A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42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CB2B5A4-15BF-4C9F-B47E-5BFEF2442F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A16092D-7CB7-4DEC-8507-3F90911B5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B2A2AB-650E-45AB-9AFC-48D281A9C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E501-A96D-4D55-82F4-81EC3B19C44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412099-8339-4413-A018-3D08E3317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99AA6B-17E9-46A8-8D33-CAA9FDE9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85EF-2BAF-4125-A5F3-E90BCDC7A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12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2462D3-D0F6-421D-AFDE-55A36DA05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4A42EC-FF31-4D09-B7BD-1A002FAF6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C854D5-DD13-46A7-85B9-84D6479DF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E501-A96D-4D55-82F4-81EC3B19C44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F6D144-211B-4880-92DD-03A8958DC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1C360D-CB60-4D0A-8116-6C5B592D7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85EF-2BAF-4125-A5F3-E90BCDC7A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09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F95E5D-D026-4661-B6DD-F3C90A5FE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8655A2-9B79-4364-84B6-CEE9830B2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3B6706-733E-44FA-A167-DDDCBA6B6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E501-A96D-4D55-82F4-81EC3B19C44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111DB9-0F04-42F2-BDCC-498BADB87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5BA316-5AD1-4F5C-ABFB-5AC14979A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85EF-2BAF-4125-A5F3-E90BCDC7A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67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07FBD0-8BC4-41D7-A9A6-455B93268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D6854F-FEE0-4788-8E27-329A1FAE7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A263B1-E79F-49DE-A4CF-877F83A64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7FD030-2EE1-45C7-B5D3-BCC8E1342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E501-A96D-4D55-82F4-81EC3B19C44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3B5DC7D-1288-43AC-B547-50B46C719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511418-A84C-4B8B-A0EE-057E8FAE7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85EF-2BAF-4125-A5F3-E90BCDC7A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73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71C623-A803-4D74-AF3F-BB08FED00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D33E85-ADCE-4057-A63D-9E9A9D404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DAA151-D4AC-425A-BA11-5304B72F2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0718434-56C4-4333-8892-1C32A9F675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C1A0BEE-F420-42F1-8656-DFFAB2B25C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0DBDC25-7AEB-4AEC-BF95-2CCF4574D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E501-A96D-4D55-82F4-81EC3B19C44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5A3B4C2-5D8C-4E5D-AEA9-FBDB54A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8A0F980-C0A6-4891-A932-33CFFC18B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85EF-2BAF-4125-A5F3-E90BCDC7A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37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73E2A0-867C-433A-AF70-0615C176E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F0066D-2CD4-475A-B22C-E9C0867E6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E501-A96D-4D55-82F4-81EC3B19C44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BBA482E-A744-49B5-942C-91000B3E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6D51FFA-1B82-4E07-9177-6BA882A09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85EF-2BAF-4125-A5F3-E90BCDC7A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46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569976-37A7-4AC5-9260-7F928979A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E501-A96D-4D55-82F4-81EC3B19C44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A7C6324-DAFB-4A7B-997B-79CAFEE46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9DBF55A-6347-40E7-A14A-B6AC31C6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85EF-2BAF-4125-A5F3-E90BCDC7A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78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87F22-9410-4997-8AAB-17F526ED4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1464E7-A352-4DDE-85EC-FF0CEFB85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7259959-056F-4581-B671-E90FFBB21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5ECFB2-BC6E-4953-BCE8-9BFD43D46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E501-A96D-4D55-82F4-81EC3B19C44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E5D3D5-85BD-4354-A0B3-F69B3ECED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3DF4F6-93DE-4FDD-8E90-BA3ED01C2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85EF-2BAF-4125-A5F3-E90BCDC7A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78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F52BF5-5617-4A7C-9FC6-9C8550A9E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E147335-1511-4B47-A58C-D2F1BBC390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BB8B86-61FB-45BB-AB9D-AD4A08B51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150D3A-8FC2-4BD2-922C-59947828A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E501-A96D-4D55-82F4-81EC3B19C44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6D521C-735A-4A9F-9B08-C06AA7618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DC6375-6CCD-45FC-B197-E4BBDB388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85EF-2BAF-4125-A5F3-E90BCDC7A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44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1C9B83-11EA-4C35-B96D-5223437D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031A8C-E9A6-4DEE-AF64-0CC005200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D59661-FDA3-4140-8D14-C3DD1B6F3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1E501-A96D-4D55-82F4-81EC3B19C44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6FC746-DDF3-4245-A67C-14AAC499F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EE8A49-8D6B-4B9E-8A94-D100ECD1D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785EF-2BAF-4125-A5F3-E90BCDC7A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32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0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9234E-DDBF-4664-8D97-37615E31FF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Контрольная работа №1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69AF90-633D-4C58-81E1-E6D8EC68A0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</a:rPr>
              <a:t>по ЛА и АГ</a:t>
            </a:r>
          </a:p>
          <a:p>
            <a:r>
              <a:rPr lang="ru-RU" sz="4000" dirty="0">
                <a:solidFill>
                  <a:srgbClr val="0070C0"/>
                </a:solidFill>
              </a:rPr>
              <a:t>(0 вариант)</a:t>
            </a:r>
          </a:p>
        </p:txBody>
      </p:sp>
    </p:spTree>
    <p:extLst>
      <p:ext uri="{BB962C8B-B14F-4D97-AF65-F5344CB8AC3E}">
        <p14:creationId xmlns:p14="http://schemas.microsoft.com/office/powerpoint/2010/main" val="1217023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B06FAFD8-9359-44C6-9D7D-F32656D368A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0"/>
                <a:ext cx="10515600" cy="1628775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:r>
                  <a:rPr lang="ru-RU" sz="20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№7. Вычислить определитель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b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−5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−1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7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b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B06FAFD8-9359-44C6-9D7D-F32656D368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0"/>
                <a:ext cx="10515600" cy="1628775"/>
              </a:xfrm>
              <a:blipFill>
                <a:blip r:embed="rId2"/>
                <a:stretch>
                  <a:fillRect l="-6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762C8E9-B215-4DE0-894D-D0FB78FC7D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787525"/>
                <a:ext cx="10515600" cy="3622676"/>
              </a:xfrm>
            </p:spPr>
            <p:txBody>
              <a:bodyPr/>
              <a:lstStyle/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При помощи элементарных преобразований определителя, обнулим 1-ый столбец кроме 1-го элемента: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−5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−1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7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eqArr>
                        </m:e>
                      </m:d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ru-RU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d>
                        <m:dPr>
                          <m:begChr m:val="|"/>
                          <m:endChr m:val="|"/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−5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−1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7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−8</m:t>
                              </m:r>
                            </m:e>
                          </m:eqArr>
                        </m:e>
                      </m:d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=   2∙</m:t>
                      </m:r>
                      <m:d>
                        <m:dPr>
                          <m:begChr m:val="|"/>
                          <m:endChr m:val="|"/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−5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−1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800" b="0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7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18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=2</a:t>
                </a:r>
                <a14:m>
                  <m:oMath xmlns:m="http://schemas.openxmlformats.org/officeDocument/2006/math">
                    <m:r>
                      <a:rPr lang="ru-RU" sz="18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  <m:e>
                            <m: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e>
                        </m:eqArr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</m:t>
                        </m:r>
                        <m:eqArr>
                          <m:eqArrPr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−4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7</m:t>
                                  </m:r>
                                </m:e>
                              </m:mr>
                            </m:m>
                          </m:e>
                          <m:e>
                            <m: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eqArr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</m:t>
                        </m:r>
                        <m:eqArr>
                          <m:eqArrPr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−7</m:t>
                                  </m:r>
                                </m:e>
                              </m:mr>
                            </m:m>
                          </m:e>
                          <m:e>
                            <m: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</m:eqArr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</m:t>
                        </m:r>
                        <m:eqArr>
                          <m:eqArrPr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−6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19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</m:e>
                              </m:mr>
                            </m:m>
                          </m:e>
                          <m:e>
                            <m: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−4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</a:rPr>
                      <m:t> =2∙16=</m:t>
                    </m:r>
                    <m:r>
                      <a:rPr lang="ru-RU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32</m:t>
                    </m:r>
                  </m:oMath>
                </a14:m>
                <a:endParaRPr lang="ru-RU" sz="2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ru-RU" sz="20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762C8E9-B215-4DE0-894D-D0FB78FC7D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787525"/>
                <a:ext cx="10515600" cy="3622676"/>
              </a:xfrm>
              <a:blipFill>
                <a:blip r:embed="rId3"/>
                <a:stretch>
                  <a:fillRect l="-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DAC74D37-2939-4938-865B-4D163F3E45D8}"/>
              </a:ext>
            </a:extLst>
          </p:cNvPr>
          <p:cNvCxnSpPr>
            <a:cxnSpLocks/>
          </p:cNvCxnSpPr>
          <p:nvPr/>
        </p:nvCxnSpPr>
        <p:spPr>
          <a:xfrm flipH="1">
            <a:off x="2476500" y="29845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F649EF9B-77D7-40AD-BCA7-77DBFFCDF892}"/>
              </a:ext>
            </a:extLst>
          </p:cNvPr>
          <p:cNvCxnSpPr/>
          <p:nvPr/>
        </p:nvCxnSpPr>
        <p:spPr>
          <a:xfrm>
            <a:off x="2476500" y="2984500"/>
            <a:ext cx="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19D517FE-3548-4FBA-9DEB-350F8B325943}"/>
              </a:ext>
            </a:extLst>
          </p:cNvPr>
          <p:cNvCxnSpPr>
            <a:cxnSpLocks/>
          </p:cNvCxnSpPr>
          <p:nvPr/>
        </p:nvCxnSpPr>
        <p:spPr>
          <a:xfrm>
            <a:off x="2476500" y="3251200"/>
            <a:ext cx="304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E582BB4-F021-41FB-A16A-0DD25F8A9B97}"/>
                  </a:ext>
                </a:extLst>
              </p:cNvPr>
              <p:cNvSpPr txBox="1"/>
              <p:nvPr/>
            </p:nvSpPr>
            <p:spPr>
              <a:xfrm rot="5400000" flipV="1">
                <a:off x="1745218" y="2729983"/>
                <a:ext cx="1028703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+</a:t>
                </a:r>
                <a:endParaRPr lang="ru-RU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E582BB4-F021-41FB-A16A-0DD25F8A9B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 flipV="1">
                <a:off x="1745218" y="2729983"/>
                <a:ext cx="1028703" cy="369331"/>
              </a:xfrm>
              <a:prstGeom prst="rect">
                <a:avLst/>
              </a:prstGeom>
              <a:blipFill>
                <a:blip r:embed="rId4"/>
                <a:stretch>
                  <a:fillRect l="-8197" r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4A1DD30E-3D7D-4E6D-9049-2B4DC1634C66}"/>
              </a:ext>
            </a:extLst>
          </p:cNvPr>
          <p:cNvCxnSpPr>
            <a:cxnSpLocks/>
          </p:cNvCxnSpPr>
          <p:nvPr/>
        </p:nvCxnSpPr>
        <p:spPr>
          <a:xfrm>
            <a:off x="9410700" y="2400297"/>
            <a:ext cx="190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99EBEF40-B656-4CFE-ABA5-EA5259890683}"/>
              </a:ext>
            </a:extLst>
          </p:cNvPr>
          <p:cNvCxnSpPr>
            <a:cxnSpLocks/>
          </p:cNvCxnSpPr>
          <p:nvPr/>
        </p:nvCxnSpPr>
        <p:spPr>
          <a:xfrm>
            <a:off x="9601200" y="2400297"/>
            <a:ext cx="0" cy="301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1BF291BE-8449-4847-AC47-FEFDA929041C}"/>
              </a:ext>
            </a:extLst>
          </p:cNvPr>
          <p:cNvCxnSpPr>
            <a:cxnSpLocks/>
          </p:cNvCxnSpPr>
          <p:nvPr/>
        </p:nvCxnSpPr>
        <p:spPr>
          <a:xfrm flipH="1">
            <a:off x="9334500" y="2701920"/>
            <a:ext cx="266700" cy="9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EA2FE2B-EF40-403A-BEB9-44973901E22C}"/>
                  </a:ext>
                </a:extLst>
              </p:cNvPr>
              <p:cNvSpPr txBox="1"/>
              <p:nvPr/>
            </p:nvSpPr>
            <p:spPr>
              <a:xfrm rot="16200000" flipV="1">
                <a:off x="9277348" y="2418833"/>
                <a:ext cx="1028703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+</a:t>
                </a:r>
                <a:endParaRPr lang="ru-RU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EA2FE2B-EF40-403A-BEB9-44973901E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 flipV="1">
                <a:off x="9277348" y="2418833"/>
                <a:ext cx="1028703" cy="369331"/>
              </a:xfrm>
              <a:prstGeom prst="rect">
                <a:avLst/>
              </a:prstGeom>
              <a:blipFill>
                <a:blip r:embed="rId5"/>
                <a:stretch>
                  <a:fillRect l="-24590" r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67E0F79D-D7A7-4074-AE60-71A7E8F95278}"/>
              </a:ext>
            </a:extLst>
          </p:cNvPr>
          <p:cNvCxnSpPr/>
          <p:nvPr/>
        </p:nvCxnSpPr>
        <p:spPr>
          <a:xfrm>
            <a:off x="9410700" y="2400297"/>
            <a:ext cx="800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A88FDA6D-C022-4C58-8AB0-1D2DC5E58460}"/>
              </a:ext>
            </a:extLst>
          </p:cNvPr>
          <p:cNvCxnSpPr/>
          <p:nvPr/>
        </p:nvCxnSpPr>
        <p:spPr>
          <a:xfrm>
            <a:off x="10210800" y="2400297"/>
            <a:ext cx="0" cy="514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150CEAE8-6129-4C73-8214-AC7ECA392492}"/>
              </a:ext>
            </a:extLst>
          </p:cNvPr>
          <p:cNvCxnSpPr/>
          <p:nvPr/>
        </p:nvCxnSpPr>
        <p:spPr>
          <a:xfrm flipH="1">
            <a:off x="9334500" y="2914648"/>
            <a:ext cx="8763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17D7698-44FC-4BC4-8015-B3AC178EF16B}"/>
                  </a:ext>
                </a:extLst>
              </p:cNvPr>
              <p:cNvSpPr txBox="1"/>
              <p:nvPr/>
            </p:nvSpPr>
            <p:spPr>
              <a:xfrm rot="16200000" flipV="1">
                <a:off x="9886948" y="2456930"/>
                <a:ext cx="1028703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+</a:t>
                </a:r>
                <a:endParaRPr lang="ru-RU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17D7698-44FC-4BC4-8015-B3AC178EF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 flipV="1">
                <a:off x="9886948" y="2456930"/>
                <a:ext cx="1028703" cy="369331"/>
              </a:xfrm>
              <a:prstGeom prst="rect">
                <a:avLst/>
              </a:prstGeom>
              <a:blipFill>
                <a:blip r:embed="rId6"/>
                <a:stretch>
                  <a:fillRect l="-24590" r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Объект 2">
                <a:extLst>
                  <a:ext uri="{FF2B5EF4-FFF2-40B4-BE49-F238E27FC236}">
                    <a16:creationId xmlns:a16="http://schemas.microsoft.com/office/drawing/2014/main" id="{AA827166-AAF2-407C-ABCD-E2A03B87097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33998" y="3603603"/>
                <a:ext cx="4076702" cy="317183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Вычислим последний определитель с помощью разложения по первому столбцу.</a:t>
                </a:r>
                <a:endParaRPr lang="ru-RU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  <m:e>
                            <m: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e>
                        </m:eqArr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</m:t>
                        </m:r>
                        <m:eqArr>
                          <m:eqArrPr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−4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7</m:t>
                                  </m:r>
                                </m:e>
                              </m:mr>
                            </m:m>
                          </m:e>
                          <m:e>
                            <m: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eqArr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</m:t>
                        </m:r>
                        <m:eqArr>
                          <m:eqArrPr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−7</m:t>
                                  </m:r>
                                </m:e>
                              </m:mr>
                            </m:m>
                          </m:e>
                          <m:e>
                            <m: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</m:eqArr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</m:t>
                        </m:r>
                        <m:eqArr>
                          <m:eqArrPr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−6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19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</m:e>
                              </m:mr>
                            </m:m>
                          </m:e>
                          <m:e>
                            <m: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−4</m:t>
                            </m:r>
                          </m:e>
                        </m:eqArr>
                      </m:e>
                    </m:d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=1∙</m:t>
                    </m:r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=16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11</m:t>
                          </m:r>
                        </m:sub>
                      </m:sSub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(−1)</m:t>
                          </m:r>
                        </m:e>
                        <m:sup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1+1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8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19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12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=16</m:t>
                      </m:r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ru-RU" sz="2000" dirty="0"/>
              </a:p>
            </p:txBody>
          </p:sp>
        </mc:Choice>
        <mc:Fallback xmlns="">
          <p:sp>
            <p:nvSpPr>
              <p:cNvPr id="34" name="Объект 2">
                <a:extLst>
                  <a:ext uri="{FF2B5EF4-FFF2-40B4-BE49-F238E27FC236}">
                    <a16:creationId xmlns:a16="http://schemas.microsoft.com/office/drawing/2014/main" id="{AA827166-AAF2-407C-ABCD-E2A03B870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998" y="3603603"/>
                <a:ext cx="4076702" cy="3171834"/>
              </a:xfrm>
              <a:prstGeom prst="rect">
                <a:avLst/>
              </a:prstGeom>
              <a:blipFill>
                <a:blip r:embed="rId7"/>
                <a:stretch>
                  <a:fillRect l="-598" r="-5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2151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374E508-FAE9-4E72-82E8-DD8F8FE9C31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:r>
                  <a:rPr lang="ru-RU" sz="20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№8. Решить систему уравнений методом Гаусса</a:t>
                </a:r>
                <a:r>
                  <a:rPr lang="ru-RU" sz="2000" i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br>
                  <a:rPr lang="ru-RU" sz="2000" i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−5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+6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−2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−6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=50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=19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=−18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−2</m:t>
                              </m:r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+3</m:t>
                              </m:r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−3</m:t>
                              </m:r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=13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374E508-FAE9-4E72-82E8-DD8F8FE9C3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522" t="-119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31EDC2D-F192-4995-9B88-0194C76BA2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8700" y="1690688"/>
                <a:ext cx="10515600" cy="435133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 algn="just">
                  <a:lnSpc>
                    <a:spcPct val="120000"/>
                  </a:lnSpc>
                  <a:spcAft>
                    <a:spcPts val="800"/>
                  </a:spcAft>
                  <a:buNone/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Составим расширенную матрицу и элементарными преобразованиями, работая только со строками, приведем ее к треугольному виду: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2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       </m:t>
                      </m:r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−2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eqArr>
                        </m:e>
                        <m:e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50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−18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13</m:t>
                              </m:r>
                            </m:e>
                          </m:eqArr>
                        </m:e>
                      </m:d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ru-RU" sz="180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~</m:t>
                      </m:r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</m:t>
                      </m:r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  <m:e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−16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eqArr>
                        </m:e>
                      </m:d>
                      <m:r>
                        <a:rPr lang="ru-RU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, </m:t>
                      </m:r>
                    </m:oMath>
                  </m:oMathPara>
                </a14:m>
                <a:endParaRPr lang="en-US" sz="1800" b="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2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𝑟𝑔</m:t>
                      </m:r>
                      <m:d>
                        <m:dPr>
                          <m:ctrl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𝑟𝑔</m:t>
                      </m:r>
                      <m:d>
                        <m:dPr>
                          <m:ctrl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=4=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ru-RU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ru-RU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где 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−количество перем</m:t>
                      </m:r>
                      <m:r>
                        <a:rPr lang="ru-RU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енных  ⇒    система совместна и имеет</m:t>
                      </m:r>
                      <m:r>
                        <a:rPr lang="ru-RU" sz="18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единственное решение</m:t>
                      </m:r>
                    </m:oMath>
                  </m:oMathPara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20000"/>
                  </a:lnSpc>
                  <a:spcAft>
                    <a:spcPts val="800"/>
                  </a:spcAft>
                  <a:buNone/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На основе полученной матрицы запишем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упрощенную систему уравнений: 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2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−9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−2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+3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=−31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     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+2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=−5</m:t>
                                    </m:r>
                                  </m:e>
                                </m:mr>
                              </m:m>
                            </m:e>
                            <m:e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=−16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=−4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20000"/>
                  </a:lnSpc>
                  <a:spcAft>
                    <a:spcPts val="800"/>
                  </a:spcAft>
                  <a:buNone/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Решая данную систему, получаем: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31EDC2D-F192-4995-9B88-0194C76BA2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8700" y="1690688"/>
                <a:ext cx="10515600" cy="4351338"/>
              </a:xfrm>
              <a:blipFill>
                <a:blip r:embed="rId3"/>
                <a:stretch>
                  <a:fillRect l="-232" t="-280" r="-232" b="-4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id="{CA6FA705-FD41-42D4-BC81-386FD5D8DCF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200650" y="2114721"/>
                <a:ext cx="5422900" cy="45067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32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a:fld id="{825F15A7-03F4-43D7-82C5-3E23DA2F108C}" type="mathplaceholder">
                        <a:rPr lang="ru-RU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fl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id="{CA6FA705-FD41-42D4-BC81-386FD5D8DC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650" y="2114721"/>
                <a:ext cx="5422900" cy="4506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>
                <a:extLst>
                  <a:ext uri="{FF2B5EF4-FFF2-40B4-BE49-F238E27FC236}">
                    <a16:creationId xmlns:a16="http://schemas.microsoft.com/office/drawing/2014/main" id="{F69ABF4A-B689-4B22-A400-8512C2B3450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53000" y="5167312"/>
                <a:ext cx="1866900" cy="11684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 anchor="ctr">
                <a:normAutofit fontScale="40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Заголовок 1">
                <a:extLst>
                  <a:ext uri="{FF2B5EF4-FFF2-40B4-BE49-F238E27FC236}">
                    <a16:creationId xmlns:a16="http://schemas.microsoft.com/office/drawing/2014/main" id="{F69ABF4A-B689-4B22-A400-8512C2B34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167312"/>
                <a:ext cx="1866900" cy="11684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4291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10957DD4-2C06-4630-9C7F-C1EE35B7476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:r>
                  <a:rPr lang="ru-RU" sz="20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№9. Найти ФСР однородной системы:</a:t>
                </a:r>
                <a:br>
                  <a:rPr lang="ru-RU" sz="20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+3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+9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=0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−2</m:t>
                                        </m:r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−2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=0</m:t>
                                    </m:r>
                                  </m:e>
                                </m:mr>
                              </m:m>
                            </m:e>
                            <m:e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−4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−5</m:t>
                              </m:r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−5</m:t>
                              </m:r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b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10957DD4-2C06-4630-9C7F-C1EE35B747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638" t="-9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36BC84D-FBBA-4BBF-944D-D50145DBEA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9900" y="184447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lnSpc>
                    <a:spcPct val="120000"/>
                  </a:lnSpc>
                  <a:spcAft>
                    <a:spcPts val="800"/>
                  </a:spcAft>
                  <a:buNone/>
                </a:pPr>
                <a:r>
                  <a:rPr lang="ru-RU" sz="1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Элементарными преобразованиями, работая только со строками, приведем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матрицу коэффициентов системы к ступенчатому виду: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ru-RU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ru-RU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d>
                      <m:d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ru-RU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ru-RU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ru-RU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 </m:t>
                        </m:r>
                        <m:r>
                          <a:rPr lang="ru-RU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ru-RU" sz="1800" b="0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𝑅𝑔</m:t>
                          </m:r>
                          <m:d>
                            <m:d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=3</m:t>
                          </m:r>
                        </m:e>
                      </m:mr>
                      <m:m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ru-RU" sz="1800" b="0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−базисный минор</m:t>
                          </m:r>
                        </m:e>
                      </m:mr>
                    </m:m>
                  </m:oMath>
                </a14:m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20000"/>
                  </a:lnSpc>
                  <a:spcAft>
                    <a:spcPts val="800"/>
                  </a:spcAft>
                  <a:buNone/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Запишем упрощенную систему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18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ru-RU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с</m:t>
                    </m:r>
                  </m:oMath>
                </a14:m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):</a:t>
                </a:r>
              </a:p>
              <a:p>
                <a:pPr marL="0" indent="0" algn="just">
                  <a:lnSpc>
                    <a:spcPct val="12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+3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−4с+9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=0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−3с−</m:t>
                                    </m:r>
                                    <m:r>
                                      <a:rPr lang="ru-RU" sz="1800" b="0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  <m:sSub>
                                      <m:sSubPr>
                                        <m:ctrlP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=0</m:t>
                                    </m:r>
                                  </m:e>
                                </m:mr>
                              </m:m>
                            </m:e>
                            <m:e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10000"/>
                  </a:lnSpc>
                  <a:spcAft>
                    <a:spcPts val="800"/>
                  </a:spcAft>
                  <a:buNone/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Решая данную систему, получаем: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36BC84D-FBBA-4BBF-944D-D50145DBEA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9900" y="1844478"/>
                <a:ext cx="10515600" cy="4351338"/>
              </a:xfrm>
              <a:blipFill>
                <a:blip r:embed="rId3"/>
                <a:stretch>
                  <a:fillRect l="-464" t="-701" r="-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id="{01BFA842-2A5D-4237-B6D1-FCDCA61D73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70025" y="3725369"/>
                <a:ext cx="5422900" cy="508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40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с       </m:t>
                      </m:r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a:fld id="{825F15A7-03F4-43D7-82C5-3E23DA2F108C}" type="mathplaceholder">
                        <a:rPr lang="ru-RU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fl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id="{01BFA842-2A5D-4237-B6D1-FCDCA61D7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025" y="3725369"/>
                <a:ext cx="5422900" cy="508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E4018B38-934B-4F81-BBB7-C70B8208E73C}"/>
              </a:ext>
            </a:extLst>
          </p:cNvPr>
          <p:cNvCxnSpPr>
            <a:cxnSpLocks/>
          </p:cNvCxnSpPr>
          <p:nvPr/>
        </p:nvCxnSpPr>
        <p:spPr>
          <a:xfrm>
            <a:off x="3225800" y="3802063"/>
            <a:ext cx="172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>
                <a:extLst>
                  <a:ext uri="{FF2B5EF4-FFF2-40B4-BE49-F238E27FC236}">
                    <a16:creationId xmlns:a16="http://schemas.microsoft.com/office/drawing/2014/main" id="{4B6E21A2-5DAE-49D1-8C2D-34BA8172D81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8700" y="2917428"/>
                <a:ext cx="3759200" cy="94892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40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sz="4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4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ru-RU" sz="4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4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sz="4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sz="4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ru-RU" sz="4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4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sz="4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r>
                        <a:rPr lang="ru-RU" sz="4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−базисные переменные, </m:t>
                      </m:r>
                    </m:oMath>
                  </m:oMathPara>
                </a14:m>
                <a:endParaRPr lang="ru-RU" sz="4000" b="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ru-RU" sz="4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4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sz="4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ru-RU" sz="4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</m:t>
                      </m:r>
                      <m:r>
                        <a:rPr lang="ru-RU" sz="4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свободная переменная</m:t>
                      </m:r>
                      <a:fld id="{825F15A7-03F4-43D7-82C5-3E23DA2F108C}" type="mathplaceholder">
                        <a:rPr lang="ru-RU" sz="4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fld>
                    </m:oMath>
                  </m:oMathPara>
                </a14:m>
                <a:endParaRPr lang="ru-RU" sz="4000" dirty="0"/>
              </a:p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:endParaRPr lang="ru-RU" dirty="0"/>
              </a:p>
            </p:txBody>
          </p:sp>
        </mc:Choice>
        <mc:Fallback xmlns="">
          <p:sp>
            <p:nvSpPr>
              <p:cNvPr id="8" name="Заголовок 1">
                <a:extLst>
                  <a:ext uri="{FF2B5EF4-FFF2-40B4-BE49-F238E27FC236}">
                    <a16:creationId xmlns:a16="http://schemas.microsoft.com/office/drawing/2014/main" id="{4B6E21A2-5DAE-49D1-8C2D-34BA8172D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700" y="2917428"/>
                <a:ext cx="3759200" cy="9489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Заголовок 1">
                <a:extLst>
                  <a:ext uri="{FF2B5EF4-FFF2-40B4-BE49-F238E27FC236}">
                    <a16:creationId xmlns:a16="http://schemas.microsoft.com/office/drawing/2014/main" id="{F87ABE5D-750E-4EE1-8D41-315018CF21C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95750" y="5172673"/>
                <a:ext cx="4089400" cy="154424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47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−5с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3с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с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=с∙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  =&gt;</m:t>
                      </m:r>
                    </m:oMath>
                  </m:oMathPara>
                </a14:m>
                <a:endParaRPr lang="ru-RU" dirty="0"/>
              </a:p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:endParaRPr lang="ru-RU" dirty="0"/>
              </a:p>
            </p:txBody>
          </p:sp>
        </mc:Choice>
        <mc:Fallback xmlns="">
          <p:sp>
            <p:nvSpPr>
              <p:cNvPr id="9" name="Заголовок 1">
                <a:extLst>
                  <a:ext uri="{FF2B5EF4-FFF2-40B4-BE49-F238E27FC236}">
                    <a16:creationId xmlns:a16="http://schemas.microsoft.com/office/drawing/2014/main" id="{F87ABE5D-750E-4EE1-8D41-315018CF21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50" y="5172673"/>
                <a:ext cx="4089400" cy="15442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Заголовок 1">
                <a:extLst>
                  <a:ext uri="{FF2B5EF4-FFF2-40B4-BE49-F238E27FC236}">
                    <a16:creationId xmlns:a16="http://schemas.microsoft.com/office/drawing/2014/main" id="{094E0AF2-DE63-4EC8-9C6B-63FEED96446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77237" y="5186760"/>
                <a:ext cx="3375025" cy="130611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 anchor="ctr">
                <a:normAutofit fontScale="40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−ФСР системы.</m:t>
                      </m:r>
                    </m:oMath>
                  </m:oMathPara>
                </a14:m>
                <a:endParaRPr lang="ru-RU" dirty="0"/>
              </a:p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:endParaRPr lang="ru-RU" dirty="0"/>
              </a:p>
            </p:txBody>
          </p:sp>
        </mc:Choice>
        <mc:Fallback xmlns="">
          <p:sp>
            <p:nvSpPr>
              <p:cNvPr id="11" name="Заголовок 1">
                <a:extLst>
                  <a:ext uri="{FF2B5EF4-FFF2-40B4-BE49-F238E27FC236}">
                    <a16:creationId xmlns:a16="http://schemas.microsoft.com/office/drawing/2014/main" id="{094E0AF2-DE63-4EC8-9C6B-63FEED9644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7237" y="5186760"/>
                <a:ext cx="3375025" cy="13061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Заголовок 1">
                <a:extLst>
                  <a:ext uri="{FF2B5EF4-FFF2-40B4-BE49-F238E27FC236}">
                    <a16:creationId xmlns:a16="http://schemas.microsoft.com/office/drawing/2014/main" id="{8FAD789A-BC83-48A4-895B-1343F100DDC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89650" y="4020147"/>
                <a:ext cx="7594600" cy="6750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40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:r>
                  <a:rPr lang="en-US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</m:t>
                    </m:r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где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−количество переменных  ⇒  си</m:t>
                    </m:r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стема  имеет бесконечное множе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ство решений</m:t>
                    </m:r>
                  </m:oMath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:endParaRPr lang="ru-RU" dirty="0"/>
              </a:p>
            </p:txBody>
          </p:sp>
        </mc:Choice>
        <mc:Fallback xmlns="">
          <p:sp>
            <p:nvSpPr>
              <p:cNvPr id="10" name="Заголовок 1">
                <a:extLst>
                  <a:ext uri="{FF2B5EF4-FFF2-40B4-BE49-F238E27FC236}">
                    <a16:creationId xmlns:a16="http://schemas.microsoft.com/office/drawing/2014/main" id="{8FAD789A-BC83-48A4-895B-1343F100DD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9650" y="4020147"/>
                <a:ext cx="7594600" cy="675036"/>
              </a:xfrm>
              <a:prstGeom prst="rect">
                <a:avLst/>
              </a:prstGeom>
              <a:blipFill>
                <a:blip r:embed="rId8"/>
                <a:stretch>
                  <a:fillRect l="-722" t="-252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7696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8F8940F9-2805-44FD-87C5-CED60B35522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244077"/>
                <a:ext cx="10515600" cy="1325563"/>
              </a:xfrm>
            </p:spPr>
            <p:txBody>
              <a:bodyPr>
                <a:normAutofit fontScale="90000"/>
              </a:bodyPr>
              <a:lstStyle/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b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ru-RU" sz="20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№10. Найти общее решение следующей системы:</a:t>
                </a:r>
                <a:br>
                  <a:rPr lang="ru-RU" sz="20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+3</m:t>
                                    </m:r>
                                    <m:sSub>
                                      <m:sSubPr>
                                        <m:ctrlP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−6</m:t>
                                    </m:r>
                                    <m:sSub>
                                      <m:sSubPr>
                                        <m:ctrlP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+2</m:t>
                                    </m:r>
                                    <m:sSub>
                                      <m:sSubPr>
                                        <m:ctrlP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  <m: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=9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  <m:sSub>
                                      <m:sSubPr>
                                        <m:ctrlP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+6</m:t>
                                    </m:r>
                                    <m:sSub>
                                      <m:sSubPr>
                                        <m:ctrlP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−2</m:t>
                                    </m:r>
                                    <m:sSub>
                                      <m:sSubPr>
                                        <m:ctrlP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  <m: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=−9</m:t>
                                    </m:r>
                                  </m:e>
                                </m:mr>
                              </m:m>
                            </m:e>
                            <m:e>
                              <m:sSub>
                                <m:sSub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−9</m:t>
                              </m:r>
                              <m:sSub>
                                <m:sSub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sSub>
                                <m:sSub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=−15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b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8F8940F9-2805-44FD-87C5-CED60B3552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244077"/>
                <a:ext cx="10515600" cy="1325563"/>
              </a:xfrm>
              <a:blipFill>
                <a:blip r:embed="rId2"/>
                <a:stretch>
                  <a:fillRect l="-522" b="-3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ED2269E-FAE0-4579-9204-834EA9FC83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1300" y="1800225"/>
                <a:ext cx="10515600" cy="435133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Составим расширенную матрицу и элементарными преобразованиями, работая только со строками, приведем ее к ступенчатому виду: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ru-RU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−9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−9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−15</m:t>
                              </m:r>
                            </m:e>
                          </m:mr>
                        </m:m>
                      </m:e>
                    </m:d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=&gt;    </m:t>
                    </m:r>
                    <m:d>
                      <m:d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ru-RU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ru-RU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𝑅𝑔</m:t>
                          </m:r>
                          <m:d>
                            <m:d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𝑅𝑔</m:t>
                          </m:r>
                          <m:d>
                            <m:d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e>
                              <m:r>
                                <a:rPr lang="ru-RU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В</m:t>
                              </m:r>
                            </m:e>
                          </m:d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=2</m:t>
                          </m:r>
                        </m:e>
                      </m:mr>
                      <m:m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−базисный минор</m:t>
                          </m:r>
                        </m:e>
                      </m:mr>
                    </m:m>
                  </m:oMath>
                </a14:m>
                <a:r>
                  <a:rPr lang="ru-RU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Запишем упрощенную систему </a:t>
                </a:r>
                <a14:m>
                  <m:oMath xmlns:m="http://schemas.openxmlformats.org/officeDocument/2006/math">
                    <m:r>
                      <a:rPr lang="ru-RU" sz="1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ru-RU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18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ru-RU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с</m:t>
                        </m:r>
                      </m:e>
                      <m:sub>
                        <m:r>
                          <a:rPr lang="ru-RU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 </m:t>
                        </m:r>
                        <m:r>
                          <a:rPr lang="ru-RU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18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ru-RU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с</m:t>
                        </m:r>
                      </m:e>
                      <m:sub>
                        <m:r>
                          <a:rPr lang="ru-RU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ru-RU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ru-RU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</m:t>
                                </m:r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−6</m:t>
                                </m:r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с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+2</m:t>
                                </m:r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=9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с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Решая данную систему, получаем: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ED2269E-FAE0-4579-9204-834EA9FC83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1300" y="1800225"/>
                <a:ext cx="10515600" cy="4351338"/>
              </a:xfrm>
              <a:blipFill>
                <a:blip r:embed="rId3"/>
                <a:stretch>
                  <a:fillRect l="-232" r="-2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4ABD2D6-D2B6-41A9-AD91-26D0E4E591A0}"/>
                  </a:ext>
                </a:extLst>
              </p:cNvPr>
              <p:cNvSpPr txBox="1"/>
              <p:nvPr/>
            </p:nvSpPr>
            <p:spPr>
              <a:xfrm>
                <a:off x="6337300" y="2769795"/>
                <a:ext cx="5613400" cy="789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ru-RU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sz="16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r>
                        <a:rPr lang="ru-RU" sz="16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−базисные переменные, </m:t>
                      </m:r>
                    </m:oMath>
                  </m:oMathPara>
                </a14:m>
                <a:endParaRPr lang="ru-RU" sz="1600" b="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ru-RU" sz="16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sz="16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ru-RU" sz="16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−свободные переменные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4ABD2D6-D2B6-41A9-AD91-26D0E4E591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7300" y="2769795"/>
                <a:ext cx="5613400" cy="789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">
                <a:extLst>
                  <a:ext uri="{FF2B5EF4-FFF2-40B4-BE49-F238E27FC236}">
                    <a16:creationId xmlns:a16="http://schemas.microsoft.com/office/drawing/2014/main" id="{4C5E9A9A-52AC-4291-B93F-A05C5B2FBFC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58900" y="3520567"/>
                <a:ext cx="5219700" cy="508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40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с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1     </m:t>
                          </m:r>
                        </m:sub>
                      </m:sSub>
                      <m:sSub>
                        <m:sSubPr>
                          <m:ctrlPr>
                            <a:rPr 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с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a:fld id="{825F15A7-03F4-43D7-82C5-3E23DA2F108C}" type="mathplaceholder">
                        <a:rPr lang="ru-RU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fl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Заголовок 1">
                <a:extLst>
                  <a:ext uri="{FF2B5EF4-FFF2-40B4-BE49-F238E27FC236}">
                    <a16:creationId xmlns:a16="http://schemas.microsoft.com/office/drawing/2014/main" id="{4C5E9A9A-52AC-4291-B93F-A05C5B2FB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900" y="3520567"/>
                <a:ext cx="5219700" cy="5080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6C80E4CC-087D-4CB2-8C79-F504D6F8B8B6}"/>
              </a:ext>
            </a:extLst>
          </p:cNvPr>
          <p:cNvCxnSpPr/>
          <p:nvPr/>
        </p:nvCxnSpPr>
        <p:spPr>
          <a:xfrm>
            <a:off x="3175000" y="3575357"/>
            <a:ext cx="1790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Заголовок 1">
                <a:extLst>
                  <a:ext uri="{FF2B5EF4-FFF2-40B4-BE49-F238E27FC236}">
                    <a16:creationId xmlns:a16="http://schemas.microsoft.com/office/drawing/2014/main" id="{C1058AE3-DDD5-46B6-B098-6611FCEA05F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54500" y="4823926"/>
                <a:ext cx="6477000" cy="132763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 anchor="ctr">
                <a:normAutofit fontScale="40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−3+3</m:t>
                                    </m:r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с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с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с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3+4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с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eqAr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с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с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eqAr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Заголовок 1">
                <a:extLst>
                  <a:ext uri="{FF2B5EF4-FFF2-40B4-BE49-F238E27FC236}">
                    <a16:creationId xmlns:a16="http://schemas.microsoft.com/office/drawing/2014/main" id="{C1058AE3-DDD5-46B6-B098-6611FCEA0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500" y="4823926"/>
                <a:ext cx="6477000" cy="13276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>
                <a:extLst>
                  <a:ext uri="{FF2B5EF4-FFF2-40B4-BE49-F238E27FC236}">
                    <a16:creationId xmlns:a16="http://schemas.microsoft.com/office/drawing/2014/main" id="{35FA68A3-F14A-44CE-8DB3-DC2F713D066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952500" y="3862717"/>
                <a:ext cx="13335000" cy="508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32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𝑟𝑔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𝑟𝑔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=2&lt;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</m:t>
                      </m:r>
                      <m:r>
                        <a:rPr lang="ru-RU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ru-RU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где 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−количество переменных  ⇒    </m:t>
                      </m:r>
                      <m:r>
                        <a:rPr lang="ru-RU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система совместна и имеет бесконечное множество р</m:t>
                      </m:r>
                      <m:r>
                        <a:rPr 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ешений</m:t>
                      </m:r>
                    </m:oMath>
                  </m:oMathPara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:endParaRPr lang="ru-RU" dirty="0"/>
              </a:p>
            </p:txBody>
          </p:sp>
        </mc:Choice>
        <mc:Fallback xmlns="">
          <p:sp>
            <p:nvSpPr>
              <p:cNvPr id="8" name="Заголовок 1">
                <a:extLst>
                  <a:ext uri="{FF2B5EF4-FFF2-40B4-BE49-F238E27FC236}">
                    <a16:creationId xmlns:a16="http://schemas.microsoft.com/office/drawing/2014/main" id="{35FA68A3-F14A-44CE-8DB3-DC2F713D06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52500" y="3862717"/>
                <a:ext cx="13335000" cy="5080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0310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2">
                <a:extLst>
                  <a:ext uri="{FF2B5EF4-FFF2-40B4-BE49-F238E27FC236}">
                    <a16:creationId xmlns:a16="http://schemas.microsoft.com/office/drawing/2014/main" id="{BED2269E-FAE0-4579-9204-834EA9FC83B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14295" y="449220"/>
                <a:ext cx="10515600" cy="4351338"/>
              </a:xfrm>
              <a:prstGeom prst="rect">
                <a:avLst/>
              </a:prstGeom>
            </p:spPr>
            <p:txBody>
              <a:bodyPr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:r>
                  <a:rPr lang="ru-RU" sz="18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Замечание:</a:t>
                </a:r>
                <a:r>
                  <a:rPr lang="ru-RU" sz="1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после приведения системы к ступенчатому виду, можно не возвращаться к системе, а  сразу матрицу при базисных неизвестных привести к единичной и, затем выписать общее решение.</a:t>
                </a:r>
                <a:endParaRPr lang="ru-RU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ru-RU" sz="18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−9</m:t>
                              </m:r>
                            </m:e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  <m:r>
                          <a:rPr lang="ru-RU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−9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−15</m:t>
                              </m:r>
                            </m:e>
                          </m:mr>
                        </m:m>
                      </m:e>
                    </m:d>
                    <m:r>
                      <a:rPr lang="ru-RU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ru-RU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~</m:t>
                    </m:r>
                    <m:r>
                      <a:rPr lang="ru-RU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</m:t>
                    </m:r>
                    <m:d>
                      <m:dPr>
                        <m:ctrlPr>
                          <a:rPr lang="ru-RU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ru-RU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ru-RU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  <m:r>
                          <a:rPr lang="ru-RU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ru-RU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</m:t>
                    </m:r>
                    <m:r>
                      <a:rPr lang="ru-RU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~</m:t>
                    </m:r>
                  </m:oMath>
                </a14:m>
                <a:r>
                  <a:rPr lang="ru-RU" sz="1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𝑅𝑔</m:t>
                    </m:r>
                    <m:d>
                      <m:dPr>
                        <m:ctrlPr>
                          <a:rPr lang="ru-RU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d>
                    <m:r>
                      <a:rPr lang="ru-RU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𝑅𝑔</m:t>
                    </m:r>
                    <m:d>
                      <m:dPr>
                        <m:ctrlPr>
                          <a:rPr lang="ru-RU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e>
                        <m:r>
                          <a:rPr lang="ru-RU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В</m:t>
                        </m:r>
                      </m:e>
                    </m:d>
                    <m:r>
                      <a:rPr lang="ru-RU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ru-RU" sz="1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&lt; n = 4</a:t>
                </a:r>
                <a:endParaRPr lang="ru-RU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ru-RU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~</m:t>
                    </m:r>
                  </m:oMath>
                </a14:m>
                <a:r>
                  <a:rPr lang="ru-RU" sz="1800" i="1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1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ru-RU" sz="18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ru-RU" sz="18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ru-RU" sz="18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 dirty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ru-RU" sz="1800" b="0" i="1" dirty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ru-RU" sz="1800" b="0" i="1" dirty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r>
                                <a:rPr lang="ru-RU" sz="18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ru-RU" sz="18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 dirty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ru-RU" sz="1800" b="0" i="1" dirty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ru-RU" sz="1800" b="0" i="1" dirty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ru-RU" sz="1800" b="0" i="1" dirty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ru-RU" sz="18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ru-RU" sz="18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ru-RU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~</m:t>
                    </m:r>
                  </m:oMath>
                </a14:m>
                <a:r>
                  <a:rPr lang="ru-RU" sz="1800" i="1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1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18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ru-RU" sz="18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ru-RU" sz="18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ru-RU" sz="18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ru-RU" sz="1800" i="1" dirty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ru-RU" sz="1800" i="1" dirty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r>
                                <a:rPr lang="ru-RU" sz="18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ru-RU" sz="18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ru-RU" sz="1800" i="1" dirty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ru-RU" sz="1800" i="1" dirty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ru-RU" sz="180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ru-RU" sz="18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ru-RU" sz="18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ru-RU" sz="18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ru-RU" sz="1800" i="1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Выпишем систему</a:t>
                </a:r>
                <a:r>
                  <a:rPr lang="ru-RU" sz="1800" i="1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1800" i="1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ru-RU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1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=3</m:t>
                              </m:r>
                              <m:sSub>
                                <m:sSubPr>
                                  <m:ctrlPr>
                                    <a:rPr lang="ru-RU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1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ru-RU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ru-RU" sz="1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ru-RU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ru-RU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ru-RU" sz="1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=4</m:t>
                              </m:r>
                              <m:sSub>
                                <m:sSubPr>
                                  <m:ctrlPr>
                                    <a:rPr lang="ru-RU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ru-RU" sz="1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ru-RU" sz="18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:endParaRPr lang="ru-RU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Font typeface="Arial" panose="020B0604020202020204" pitchFamily="34" charset="0"/>
                  <a:buNone/>
                </a:pPr>
                <a:r>
                  <a:rPr lang="ru-RU" sz="1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Записав общее решение, получаем:</a:t>
                </a: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2" name="Объект 2">
                <a:extLst>
                  <a:ext uri="{FF2B5EF4-FFF2-40B4-BE49-F238E27FC236}">
                    <a16:creationId xmlns:a16="http://schemas.microsoft.com/office/drawing/2014/main" id="{BED2269E-FAE0-4579-9204-834EA9FC83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95" y="449220"/>
                <a:ext cx="10515600" cy="4351338"/>
              </a:xfrm>
              <a:prstGeom prst="rect">
                <a:avLst/>
              </a:prstGeom>
              <a:blipFill>
                <a:blip r:embed="rId2"/>
                <a:stretch>
                  <a:fillRect l="-406" r="-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головок 1">
                <a:extLst>
                  <a:ext uri="{FF2B5EF4-FFF2-40B4-BE49-F238E27FC236}">
                    <a16:creationId xmlns:a16="http://schemas.microsoft.com/office/drawing/2014/main" id="{C1058AE3-DDD5-46B6-B098-6611FCEA05F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859084" y="3983666"/>
                <a:ext cx="6477000" cy="14605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 anchor="ctr">
                <a:normAutofit fontScale="40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−3+3</m:t>
                                    </m:r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с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с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с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3+4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с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eqAr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с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с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eqAr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Заголовок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1058AE3-DDD5-46B6-B098-6611FCEA0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084" y="3983666"/>
                <a:ext cx="6477000" cy="14605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733536" y="2157268"/>
                <a:ext cx="254549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ru-RU" dirty="0"/>
                  <a:t> 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базисные переменные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536" y="2157268"/>
                <a:ext cx="2545492" cy="584775"/>
              </a:xfrm>
              <a:prstGeom prst="rect">
                <a:avLst/>
              </a:prstGeom>
              <a:blipFill rotWithShape="0">
                <a:blip r:embed="rId4"/>
                <a:stretch>
                  <a:fillRect l="-719" t="-6250" b="-9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8238" y="2186684"/>
                <a:ext cx="259417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1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1400" dirty="0"/>
                  <a:t> 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свободные переменные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8238" y="2186684"/>
                <a:ext cx="2594172" cy="584775"/>
              </a:xfrm>
              <a:prstGeom prst="rect">
                <a:avLst/>
              </a:prstGeom>
              <a:blipFill rotWithShape="0">
                <a:blip r:embed="rId5"/>
                <a:stretch>
                  <a:fillRect t="-31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867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EEB70D22-8A1E-40A4-A4F9-FC9A1DAEB1C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795000" cy="1223963"/>
              </a:xfrm>
            </p:spPr>
            <p:txBody>
              <a:bodyPr>
                <a:normAutofit/>
              </a:bodyPr>
              <a:lstStyle/>
              <a:p>
                <a:r>
                  <a:rPr lang="ru-RU" sz="2400" b="1" u="sng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№1. Действия над матрицами</a:t>
                </a:r>
                <a:b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                                    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Вычислить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ru-RU" sz="2000" b="0" i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если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EEB70D22-8A1E-40A4-A4F9-FC9A1DAEB1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795000" cy="1223963"/>
              </a:xfrm>
              <a:blipFill>
                <a:blip r:embed="rId2"/>
                <a:stretch>
                  <a:fillRect l="-9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B686B8E-63AB-4336-82EB-6405CCF1E0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8800" y="1054100"/>
                <a:ext cx="3911600" cy="5549900"/>
              </a:xfrm>
              <a:solidFill>
                <a:srgbClr val="FFFF00"/>
              </a:solidFill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С   = 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∙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mr>
                        <m:m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</m:mr>
                      </m:m>
                    </m:oMath>
                  </m:oMathPara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где 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𝑖𝑙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𝑙𝑗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С   = 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+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mr>
                        <m:mr>
                          <m:e>
                            <m:r>
                              <a:rPr lang="ru-RU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ru-RU" i="1" smtClean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</m:mr>
                      </m:m>
                    </m:oMath>
                  </m:oMathPara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где 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С   =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∙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</m:t>
                            </m:r>
                          </m:e>
                        </m:mr>
                        <m:m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  </m:t>
                            </m:r>
                          </m:e>
                        </m:mr>
                      </m:m>
                    </m:oMath>
                  </m:oMathPara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где 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ru-RU" sz="20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B686B8E-63AB-4336-82EB-6405CCF1E0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8800" y="1054100"/>
                <a:ext cx="3911600" cy="554990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9436BA6-B43A-455D-8AF5-91B4E5CF0E3D}"/>
                  </a:ext>
                </a:extLst>
              </p:cNvPr>
              <p:cNvSpPr txBox="1"/>
              <p:nvPr/>
            </p:nvSpPr>
            <p:spPr>
              <a:xfrm>
                <a:off x="4838700" y="2162983"/>
                <a:ext cx="7353300" cy="315144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=−3∙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=−3∙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      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=1∙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      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=1∙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=26</m:t>
                      </m:r>
                    </m:oMath>
                  </m:oMathPara>
                </a14:m>
                <a:endParaRPr lang="en-US" dirty="0"/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=−5∙</m:t>
                    </m:r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−25</m:t>
                              </m:r>
                            </m:e>
                          </m:mr>
                        </m:m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    3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=3∙</m:t>
                    </m:r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ru-RU" dirty="0"/>
                  <a:t>   </a:t>
                </a:r>
                <a:endParaRPr lang="en-US" dirty="0"/>
              </a:p>
              <a:p>
                <a:r>
                  <a:rPr lang="ru-RU" dirty="0"/>
                  <a:t>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26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−25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+ 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28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9436BA6-B43A-455D-8AF5-91B4E5CF0E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700" y="2162983"/>
                <a:ext cx="7353300" cy="31514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18EC928-07A1-4D95-B5EF-CFE971C1FFFB}"/>
                  </a:ext>
                </a:extLst>
              </p:cNvPr>
              <p:cNvSpPr txBox="1"/>
              <p:nvPr/>
            </p:nvSpPr>
            <p:spPr>
              <a:xfrm>
                <a:off x="5543550" y="5596668"/>
                <a:ext cx="5016500" cy="88780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28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18EC928-07A1-4D95-B5EF-CFE971C1FF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550" y="5596668"/>
                <a:ext cx="5016500" cy="8878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1385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1E362272-771F-4CF2-A5ED-10349DE5D17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420316"/>
                <a:ext cx="10515600" cy="1560884"/>
              </a:xfrm>
            </p:spPr>
            <p:txBody>
              <a:bodyPr>
                <a:normAutofit fontScale="90000"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sz="2000" b="1" u="sng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№2. </a:t>
                </a:r>
                <a:r>
                  <a:rPr lang="ru-RU" sz="2000" b="1" u="sng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Операции над матрицами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b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Вычислить: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ru-RU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r>
                      <a:rPr lang="ru-RU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br>
                  <a:rPr lang="ru-RU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ru-RU" sz="2000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1E362272-771F-4CF2-A5ED-10349DE5D1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420316"/>
                <a:ext cx="10515600" cy="1560884"/>
              </a:xfrm>
              <a:blipFill>
                <a:blip r:embed="rId2"/>
                <a:stretch>
                  <a:fillRect l="-522" t="-89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9ACFDC-A6EC-4331-8BEB-3461BE33CE54}"/>
                  </a:ext>
                </a:extLst>
              </p:cNvPr>
              <p:cNvSpPr txBox="1"/>
              <p:nvPr/>
            </p:nvSpPr>
            <p:spPr>
              <a:xfrm>
                <a:off x="698500" y="2253879"/>
                <a:ext cx="5397500" cy="16466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11</m:t>
                          </m:r>
                        </m:sub>
                      </m:sSub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=0∙</m:t>
                      </m:r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−8</m:t>
                          </m:r>
                        </m:e>
                      </m:d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∙0+</m:t>
                      </m:r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e>
                      </m:d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e>
                      </m:d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=16</m:t>
                      </m:r>
                    </m:oMath>
                  </m:oMathPara>
                </a14:m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21</m:t>
                          </m:r>
                        </m:sub>
                      </m:sSub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=2∙3+0∙0+0∙(−4)=6</m:t>
                      </m:r>
                    </m:oMath>
                  </m:oMathPara>
                </a14:m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31</m:t>
                          </m:r>
                        </m:sub>
                      </m:sSub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=0∙3+0∙0+4∙</m:t>
                      </m:r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e>
                      </m:d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=−16</m:t>
                      </m:r>
                    </m:oMath>
                  </m:oMathPara>
                </a14:m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9ACFDC-A6EC-4331-8BEB-3461BE33C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00" y="2253879"/>
                <a:ext cx="5397500" cy="16466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8725F5-0804-412D-B351-5BFCD7B0C1C7}"/>
                  </a:ext>
                </a:extLst>
              </p:cNvPr>
              <p:cNvSpPr txBox="1"/>
              <p:nvPr/>
            </p:nvSpPr>
            <p:spPr>
              <a:xfrm>
                <a:off x="1270000" y="4464316"/>
                <a:ext cx="3975100" cy="82496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−16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8725F5-0804-412D-B351-5BFCD7B0C1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000" y="4464316"/>
                <a:ext cx="3975100" cy="8249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4461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0D963D74-5E97-4BEB-9778-D0EA1CD97B2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50900" y="142875"/>
                <a:ext cx="10515600" cy="1863723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:r>
                  <a:rPr lang="ru-RU" sz="18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№3. </a:t>
                </a:r>
                <a:r>
                  <a:rPr lang="ru-RU" sz="1800" b="1" u="sng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Вычислить определитель </a:t>
                </a:r>
                <a:r>
                  <a:rPr lang="ru-RU" sz="18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матрицы:</a:t>
                </a:r>
                <a:br>
                  <a:rPr lang="en-US" sz="1800" b="1" i="1" u="sng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ru-RU" sz="1800" b="1" i="1" u="sng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                                                               </m:t>
                      </m:r>
                      <m:d>
                        <m:dPr>
                          <m:begChr m:val="|"/>
                          <m:endChr m:val="|"/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b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0D963D74-5E97-4BEB-9778-D0EA1CD97B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50900" y="142875"/>
                <a:ext cx="10515600" cy="1863723"/>
              </a:xfrm>
              <a:blipFill>
                <a:blip r:embed="rId2"/>
                <a:stretch>
                  <a:fillRect l="-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18B9E64-7CEF-43C7-BE5C-2262C4ACF9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1" y="927102"/>
                <a:ext cx="5677794" cy="3924301"/>
              </a:xfrm>
              <a:solidFill>
                <a:srgbClr val="FFFF00"/>
              </a:solidFill>
            </p:spPr>
            <p:txBody>
              <a:bodyPr>
                <a:normAutofit fontScale="85000" lnSpcReduction="10000"/>
              </a:bodyPr>
              <a:lstStyle/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𝑑𝑒𝑡𝐴</m:t>
                      </m:r>
                      <m:r>
                        <a:rPr lang="ru-RU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limLoc m:val="undOvr"/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где </m:t>
                      </m:r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sup>
                      </m:sSup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ru-RU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алгебраическое дополнение элемента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ru-RU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минор элемента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ru-RU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пределитель</a:t>
                </a:r>
                <a:r>
                  <a:rPr lang="ru-RU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-го порядка, полученный и</a:t>
                </a:r>
                <a:r>
                  <a:rPr lang="ru-RU" sz="1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элементов матрицы</a:t>
                </a:r>
                <a:r>
                  <a:rPr lang="ru-RU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вычеркиванием 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ой строки и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го столбца. 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18B9E64-7CEF-43C7-BE5C-2262C4ACF9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1" y="927102"/>
                <a:ext cx="5677794" cy="3924301"/>
              </a:xfrm>
              <a:blipFill>
                <a:blip r:embed="rId3"/>
                <a:stretch>
                  <a:fillRect l="-430" r="-4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>
                <a:extLst>
                  <a:ext uri="{FF2B5EF4-FFF2-40B4-BE49-F238E27FC236}">
                    <a16:creationId xmlns:a16="http://schemas.microsoft.com/office/drawing/2014/main" id="{EC56DFFE-A29C-4ADB-9E1D-236E6770B72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09406" y="2006598"/>
                <a:ext cx="5677794" cy="45815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Выберем для разложения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определителя, например, второй столбец. Тогда определитель будет считаться по формуле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 panose="02040503050406030204" pitchFamily="18" charset="0"/>
                        </a:rPr>
                        <m:t>𝑑𝑒𝑡𝐴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ru-R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ru-RU" sz="2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b>
                            <m:sSub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nary>
                      <m:r>
                        <a:rPr lang="ru-RU" sz="2400" i="1">
                          <a:latin typeface="Cambria Math" panose="02040503050406030204" pitchFamily="18" charset="0"/>
                        </a:rPr>
                        <m:t>=0∙</m:t>
                      </m:r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ru-RU" sz="24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ru-RU" sz="2400" i="1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ru-RU" sz="24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ru-RU" sz="2400" i="1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32</m:t>
                          </m:r>
                        </m:sub>
                      </m:sSub>
                      <m:r>
                        <a:rPr lang="ru-RU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𝟐𝟏</m:t>
                      </m:r>
                    </m:oMath>
                  </m:oMathPara>
                </a14:m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ru-RU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2+2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sz="2400" i="1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32</m:t>
                          </m:r>
                        </m:sub>
                      </m:sSub>
                      <m:r>
                        <a:rPr lang="ru-RU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3+2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ru-R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Font typeface="Arial" panose="020B0604020202020204" pitchFamily="34" charset="0"/>
                  <a:buNone/>
                </a:pPr>
                <a:endParaRPr lang="ru-RU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5" name="Объект 2">
                <a:extLst>
                  <a:ext uri="{FF2B5EF4-FFF2-40B4-BE49-F238E27FC236}">
                    <a16:creationId xmlns:a16="http://schemas.microsoft.com/office/drawing/2014/main" id="{EC56DFFE-A29C-4ADB-9E1D-236E6770B7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9406" y="2006598"/>
                <a:ext cx="5677794" cy="4581527"/>
              </a:xfrm>
              <a:prstGeom prst="rect">
                <a:avLst/>
              </a:prstGeom>
              <a:blipFill>
                <a:blip r:embed="rId4"/>
                <a:stretch>
                  <a:fillRect l="-967" t="-1197" r="-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6944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C041FDD7-0914-46AA-8B51-BEC071EE5D1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231820"/>
                <a:ext cx="10515600" cy="1828800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sz="18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 №4. Найти обратную матрицу</a:t>
                </a:r>
                <a:br>
                  <a:rPr lang="ru-RU" sz="18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b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C041FDD7-0914-46AA-8B51-BEC071EE5D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231820"/>
                <a:ext cx="10515600" cy="18288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FF4C496-C264-485E-ABEE-357BBD62E0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9093" y="2060619"/>
                <a:ext cx="6993228" cy="4116343"/>
              </a:xfrm>
              <a:solidFill>
                <a:srgbClr val="FFFF00"/>
              </a:solidFill>
            </p:spPr>
            <p:txBody>
              <a:bodyPr>
                <a:normAutofit fontScale="92500"/>
              </a:bodyPr>
              <a:lstStyle/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𝑑𝑒𝑡𝐴</m:t>
                          </m:r>
                        </m:den>
                      </m:f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p>
                      <m:r>
                        <a:rPr lang="ru-RU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(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𝑑𝑒𝑡𝐴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≠0)</m:t>
                      </m:r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ru-RU" sz="18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1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ru-RU" sz="18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ru-RU" sz="18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33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присоединенная матрица</a:t>
                </a:r>
                <a:r>
                  <a:rPr lang="en-US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ru-RU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где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sup>
                      </m:sSup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−алгебр</m:t>
                      </m:r>
                      <m:r>
                        <a:rPr lang="ru-RU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а</m:t>
                      </m:r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ическое дополнение элемента </m:t>
                      </m:r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</m:t>
                      </m:r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ru-RU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ru-RU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ru-RU" sz="18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минор элемента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18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ru-RU" sz="18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ru-RU" sz="1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пределитель</a:t>
                </a:r>
                <a:r>
                  <a:rPr lang="ru-RU" sz="1800" i="1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ru-RU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ru-RU" sz="1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-го порядка, полученный из элементов матрицы</a:t>
                </a:r>
                <a:r>
                  <a:rPr lang="ru-RU" sz="1800" i="1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вычеркиванием 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ru-RU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ru-RU" sz="1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ой строки и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ru-RU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ru-RU" sz="1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го столбца. </a:t>
                </a:r>
                <a:endParaRPr lang="ru-RU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FF4C496-C264-485E-ABEE-357BBD62E0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9093" y="2060619"/>
                <a:ext cx="6993228" cy="4116343"/>
              </a:xfrm>
              <a:blipFill>
                <a:blip r:embed="rId3"/>
                <a:stretch>
                  <a:fillRect l="-610" r="-5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67285C-7D86-4D66-915C-4AD9BEB048C4}"/>
                  </a:ext>
                </a:extLst>
              </p:cNvPr>
              <p:cNvSpPr txBox="1"/>
              <p:nvPr/>
            </p:nvSpPr>
            <p:spPr>
              <a:xfrm>
                <a:off x="7559899" y="2060619"/>
                <a:ext cx="4323008" cy="40657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Выберем для разложения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определителя, например, второй столбец. Тогда определитель будет считаться по формуле: </a:t>
                </a:r>
              </a:p>
              <a:p>
                <a:pPr marL="0" indent="0">
                  <a:buNone/>
                </a:pPr>
                <a:endParaRPr lang="ru-RU" sz="18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800" i="1" smtClean="0">
                          <a:latin typeface="Cambria Math" panose="02040503050406030204" pitchFamily="18" charset="0"/>
                        </a:rPr>
                        <m:t>𝑑𝑒𝑡𝐴</m:t>
                      </m:r>
                      <m:r>
                        <a:rPr lang="ru-RU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ru-RU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ru-RU" sz="18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ru-RU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b>
                            <m:sSubPr>
                              <m:ctrlPr>
                                <a:rPr lang="ru-RU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ru-RU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ru-RU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ru-RU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ru-RU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nary>
                      <m:r>
                        <a:rPr lang="ru-RU" sz="1800" i="1">
                          <a:latin typeface="Cambria Math" panose="02040503050406030204" pitchFamily="18" charset="0"/>
                        </a:rPr>
                        <m:t>=0∙</m:t>
                      </m:r>
                      <m:sSub>
                        <m:sSubPr>
                          <m:ctrlPr>
                            <a:rPr lang="ru-RU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ru-RU" sz="18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ru-RU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ru-RU" sz="1800" i="1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ru-RU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ru-RU" sz="1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ru-RU" sz="1800" i="1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ru-RU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32</m:t>
                          </m:r>
                        </m:sub>
                      </m:sSub>
                      <m:r>
                        <a:rPr lang="ru-RU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22</m:t>
                        </m:r>
                      </m:sub>
                    </m:sSub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2+2</m:t>
                        </m:r>
                      </m:sup>
                    </m:sSup>
                    <m:d>
                      <m:dPr>
                        <m:begChr m:val="|"/>
                        <m:endChr m:val="|"/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32</m:t>
                          </m:r>
                        </m:sub>
                      </m:sSub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3+2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</m:t>
                      </m:r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67285C-7D86-4D66-915C-4AD9BEB048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9899" y="2060619"/>
                <a:ext cx="4323008" cy="4065728"/>
              </a:xfrm>
              <a:prstGeom prst="rect">
                <a:avLst/>
              </a:prstGeom>
              <a:blipFill>
                <a:blip r:embed="rId4"/>
                <a:stretch>
                  <a:fillRect l="-1128" t="-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743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9D85F08-2AA9-4CC1-B6F7-F97E447E1F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76518"/>
                <a:ext cx="4699715" cy="5125791"/>
              </a:xfrm>
            </p:spPr>
            <p:txBody>
              <a:bodyPr numCol="2">
                <a:normAutofit fontScale="25000" lnSpcReduction="20000"/>
              </a:bodyPr>
              <a:lstStyle/>
              <a:p>
                <a:pPr marL="0" indent="0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80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11</m:t>
                          </m:r>
                        </m:sub>
                      </m:sSub>
                      <m:r>
                        <a:rPr lang="ru-RU" sz="8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8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8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1+1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8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8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ru-RU" sz="8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8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ru-RU" sz="8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sz="8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=−2</m:t>
                      </m:r>
                    </m:oMath>
                  </m:oMathPara>
                </a14:m>
                <a:endParaRPr lang="ru-RU" sz="8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sub>
                      </m:sSub>
                      <m:r>
                        <a:rPr lang="ru-RU" sz="8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8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8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1+2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8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8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8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ru-RU" sz="8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8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8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sz="8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</m:t>
                      </m:r>
                    </m:oMath>
                  </m:oMathPara>
                </a14:m>
                <a:endParaRPr lang="ru-RU" sz="8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13</m:t>
                          </m:r>
                        </m:sub>
                      </m:sSub>
                      <m:r>
                        <a:rPr lang="ru-RU" sz="8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8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8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1+3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8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8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8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ru-RU" sz="8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8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8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sz="8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=7</m:t>
                      </m:r>
                    </m:oMath>
                  </m:oMathPara>
                </a14:m>
                <a:endParaRPr lang="ru-RU" sz="8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21</m:t>
                          </m:r>
                        </m:sub>
                      </m:sSub>
                      <m:r>
                        <a:rPr lang="ru-RU" sz="8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8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8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2+1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8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8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sz="8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8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ru-RU" sz="8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sz="8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US" sz="8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</m:oMath>
                  </m:oMathPara>
                </a14:m>
                <a:endParaRPr lang="ru-RU" sz="8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8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8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ru-RU" sz="8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22</m:t>
                        </m:r>
                      </m:sub>
                    </m:sSub>
                    <m:r>
                      <a:rPr lang="ru-RU" sz="8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ru-RU" sz="8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8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8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ru-RU" sz="8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2+2</m:t>
                        </m:r>
                      </m:sup>
                    </m:sSup>
                    <m:d>
                      <m:dPr>
                        <m:begChr m:val="|"/>
                        <m:endChr m:val="|"/>
                        <m:ctrlPr>
                          <a:rPr lang="ru-RU" sz="8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ru-RU" sz="8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ru-RU" sz="8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8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ru-RU" sz="8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8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8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ru-RU" sz="8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8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ru-RU" sz="8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23</m:t>
                          </m:r>
                        </m:sub>
                      </m:sSub>
                      <m:r>
                        <a:rPr lang="ru-RU" sz="8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8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8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2+3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ru-RU" sz="8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8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8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8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ru-RU" sz="8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8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ru-RU" sz="8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sz="8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8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</m:oMath>
                  </m:oMathPara>
                </a14:m>
                <a:endParaRPr lang="ru-RU" sz="8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9D85F08-2AA9-4CC1-B6F7-F97E447E1F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76518"/>
                <a:ext cx="4699715" cy="512579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34130430-6B54-42D9-838A-1E8D790A95D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37597" y="476518"/>
                <a:ext cx="4699715" cy="4349482"/>
              </a:xfrm>
              <a:prstGeom prst="rect">
                <a:avLst/>
              </a:prstGeom>
            </p:spPr>
            <p:txBody>
              <a:bodyPr vert="horz" lIns="91440" tIns="45720" rIns="91440" bIns="45720" numCol="2" rtlCol="0">
                <a:normAutofit fontScale="850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31</m:t>
                          </m:r>
                        </m:sub>
                      </m:sSub>
                      <m:r>
                        <a:rPr lang="ru-RU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3+1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sz="2000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ru-RU" sz="2000" dirty="0"/>
              </a:p>
              <a:p>
                <a:pPr marL="0" indent="0">
                  <a:buNone/>
                </a:pPr>
                <a:endParaRPr lang="ru-RU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32</m:t>
                          </m:r>
                        </m:sub>
                      </m:sSub>
                      <m:r>
                        <a:rPr lang="ru-RU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3+2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sz="2000" dirty="0"/>
              </a:p>
              <a:p>
                <a:pPr marL="0" indent="0">
                  <a:buNone/>
                </a:pPr>
                <a:endParaRPr lang="ru-RU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33</m:t>
                          </m:r>
                        </m:sub>
                      </m:sSub>
                      <m:r>
                        <a:rPr lang="ru-RU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3+3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sz="2000" i="1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ru-RU" sz="2000" dirty="0"/>
              </a:p>
              <a:p>
                <a:pPr marL="0" indent="0">
                  <a:buNone/>
                </a:pPr>
                <a:endParaRPr lang="ru-RU" sz="2000" dirty="0"/>
              </a:p>
              <a:p>
                <a:pPr marL="0" indent="0">
                  <a:buNone/>
                </a:pPr>
                <a:r>
                  <a:rPr lang="ru-RU" sz="2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Составим присоединенную матрицу:</a:t>
                </a:r>
              </a:p>
              <a:p>
                <a:pPr marL="0" indent="0">
                  <a:buNone/>
                </a:pPr>
                <a:endParaRPr lang="ru-RU" sz="23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ru-RU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p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1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Тогда обратная матрица будет равна:</a:t>
                </a:r>
                <a:endParaRPr lang="ru-RU" sz="2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4130430-6B54-42D9-838A-1E8D790A95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7597" y="476518"/>
                <a:ext cx="4699715" cy="4349482"/>
              </a:xfrm>
              <a:prstGeom prst="rect">
                <a:avLst/>
              </a:prstGeom>
              <a:blipFill rotWithShape="0">
                <a:blip r:embed="rId3"/>
                <a:stretch>
                  <a:fillRect l="-1167" b="-15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2">
                <a:extLst>
                  <a:ext uri="{FF2B5EF4-FFF2-40B4-BE49-F238E27FC236}">
                    <a16:creationId xmlns:a16="http://schemas.microsoft.com/office/drawing/2014/main" id="{D0C6DC27-F112-41FA-8A4B-CBFECD98035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37915" y="4965699"/>
                <a:ext cx="4699715" cy="137803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numCol="2" rtlCol="0">
                <a:normAutofit fontScale="77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endParaRPr lang="ru-RU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9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19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ru-RU" sz="19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r>
                        <a:rPr lang="ru-RU" sz="19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9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19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19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𝑑𝑒𝑡𝐴</m:t>
                          </m:r>
                        </m:den>
                      </m:f>
                      <m:r>
                        <a:rPr lang="ru-RU" sz="19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19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19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ru-RU" sz="19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p>
                      <m:r>
                        <a:rPr lang="ru-RU" sz="19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9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19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ru-RU" sz="1900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sz="19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9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19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ru-RU" sz="19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ru-RU" sz="19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9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ru-RU" sz="19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ru-RU" sz="19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9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ru-RU" sz="19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ru-RU" sz="19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sz="19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ru-RU" sz="19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19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9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19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ru-RU" sz="19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ru-RU" sz="19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9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ru-RU" sz="19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ru-RU" sz="19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9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ru-RU" sz="19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ru-RU" sz="19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sz="1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6" name="Объект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0C6DC27-F112-41FA-8A4B-CBFECD980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7915" y="4965699"/>
                <a:ext cx="4699715" cy="137803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237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8A1810B3-B521-40E3-A215-4749E2C2F99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:r>
                  <a:rPr lang="ru-RU" sz="22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№5. Решить матричное уравнение:</a:t>
                </a:r>
                <a:br>
                  <a:rPr lang="ru-RU" sz="22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𝑋</m:t>
                      </m:r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b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8A1810B3-B521-40E3-A215-4749E2C2F9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7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B5E527F-E079-4CC3-A390-591DB06022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3670300" cy="3584575"/>
              </a:xfrm>
              <a:solidFill>
                <a:srgbClr val="FFFF00"/>
              </a:solidFill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50000"/>
                  </a:lnSpc>
                  <a:spcAft>
                    <a:spcPts val="800"/>
                  </a:spcAft>
                  <a:buNone/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Данное матричное уравнение имеет вид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𝑋</m:t>
                      </m:r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𝐵</m:t>
                      </m:r>
                    </m:oMath>
                  </m:oMathPara>
                </a14:m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spcAft>
                    <a:spcPts val="800"/>
                  </a:spcAft>
                  <a:buNone/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Тогда искомая матрица вычисляется по формуле: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∙</m:t>
                    </m:r>
                    <m:sSup>
                      <m:sSup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B5E527F-E079-4CC3-A390-591DB06022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3670300" cy="3584575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2">
                <a:extLst>
                  <a:ext uri="{FF2B5EF4-FFF2-40B4-BE49-F238E27FC236}">
                    <a16:creationId xmlns:a16="http://schemas.microsoft.com/office/drawing/2014/main" id="{121A7B4A-2F8D-4F4D-98CB-AA64E1E35E0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35500" y="1825625"/>
                <a:ext cx="7150100" cy="466725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𝑑𝑒𝑡𝐴</m:t>
                      </m:r>
                      <m:r>
                        <a:rPr lang="ru-RU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=−1</m:t>
                      </m:r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𝑑𝑒𝑡𝐴</m:t>
                          </m:r>
                        </m:den>
                      </m:f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p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den>
                      </m:f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−7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𝑋</m:t>
                      </m:r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∙</m:t>
                      </m:r>
                      <m:sSup>
                        <m:sSup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13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sz="18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16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Объект 2">
                <a:extLst>
                  <a:ext uri="{FF2B5EF4-FFF2-40B4-BE49-F238E27FC236}">
                    <a16:creationId xmlns:a16="http://schemas.microsoft.com/office/drawing/2014/main" id="{121A7B4A-2F8D-4F4D-98CB-AA64E1E35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5500" y="1825625"/>
                <a:ext cx="7150100" cy="46672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>
                <a:extLst>
                  <a:ext uri="{FF2B5EF4-FFF2-40B4-BE49-F238E27FC236}">
                    <a16:creationId xmlns:a16="http://schemas.microsoft.com/office/drawing/2014/main" id="{090FF54A-0712-4018-9067-CE93B7C7D33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89500" y="5553074"/>
                <a:ext cx="3429000" cy="9477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ru-RU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−19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Объект 2">
                <a:extLst>
                  <a:ext uri="{FF2B5EF4-FFF2-40B4-BE49-F238E27FC236}">
                    <a16:creationId xmlns:a16="http://schemas.microsoft.com/office/drawing/2014/main" id="{090FF54A-0712-4018-9067-CE93B7C7D3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500" y="5553074"/>
                <a:ext cx="3429000" cy="9477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9682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4CD37EF-71D6-49B8-A1D4-ACA13C299B0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276225"/>
                <a:ext cx="10515600" cy="1609715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00000"/>
                  </a:lnSpc>
                  <a:spcAft>
                    <a:spcPts val="800"/>
                  </a:spcAft>
                </a:pPr>
                <a:r>
                  <a:rPr lang="ru-RU" sz="2000" b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№6. Вычислить ранг матрицы:</a:t>
                </a:r>
                <a:br>
                  <a:rPr lang="en-US" sz="20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−8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−8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−10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−8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−5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6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</m:t>
                          </m:r>
                        </m:e>
                      </m:d>
                    </m:oMath>
                  </m:oMathPara>
                </a14:m>
                <a:b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ru-RU" sz="1800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4CD37EF-71D6-49B8-A1D4-ACA13C299B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276225"/>
                <a:ext cx="10515600" cy="1609715"/>
              </a:xfrm>
              <a:blipFill>
                <a:blip r:embed="rId2"/>
                <a:stretch>
                  <a:fillRect l="-6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B6A498D-7728-4C82-881B-0FC115EFB7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57251" y="2692400"/>
                <a:ext cx="10515600" cy="436705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−8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−8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−10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−8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−5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6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</m:t>
                          </m:r>
                        </m:e>
                      </m:d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~  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</m:t>
                      </m:r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−8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−10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−13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6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−9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−9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</m:t>
                          </m:r>
                        </m:e>
                      </m:d>
                    </m:oMath>
                  </m:oMathPara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−13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6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−9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−9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</m:t>
                          </m:r>
                        </m:e>
                      </m:d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ru-RU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</m:t>
                      </m:r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</m:t>
                      </m:r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−9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−9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</m:t>
                          </m:r>
                        </m:e>
                      </m:d>
                    </m:oMath>
                  </m:oMathPara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−1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−9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−9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</m:e>
                      </m:d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ru-RU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ru-RU" sz="1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~</m:t>
                      </m:r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</m:t>
                          </m:r>
                        </m:e>
                      </m:d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B6A498D-7728-4C82-881B-0FC115EFB7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7251" y="2692400"/>
                <a:ext cx="10515600" cy="4367058"/>
              </a:xfrm>
              <a:blipFill>
                <a:blip r:embed="rId3"/>
                <a:stretch>
                  <a:fillRect t="-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0759278A-0F09-4231-993D-46610CD296E9}"/>
              </a:ext>
            </a:extLst>
          </p:cNvPr>
          <p:cNvCxnSpPr>
            <a:cxnSpLocks/>
          </p:cNvCxnSpPr>
          <p:nvPr/>
        </p:nvCxnSpPr>
        <p:spPr>
          <a:xfrm>
            <a:off x="1930400" y="3568700"/>
            <a:ext cx="901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9F449433-76D8-4763-B874-B18F6F071EC6}"/>
              </a:ext>
            </a:extLst>
          </p:cNvPr>
          <p:cNvCxnSpPr/>
          <p:nvPr/>
        </p:nvCxnSpPr>
        <p:spPr>
          <a:xfrm flipV="1">
            <a:off x="1930400" y="2844800"/>
            <a:ext cx="0" cy="723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FACAB50D-7946-4A31-B0F1-0433DB572903}"/>
              </a:ext>
            </a:extLst>
          </p:cNvPr>
          <p:cNvCxnSpPr>
            <a:cxnSpLocks/>
          </p:cNvCxnSpPr>
          <p:nvPr/>
        </p:nvCxnSpPr>
        <p:spPr>
          <a:xfrm flipH="1">
            <a:off x="1930400" y="2832100"/>
            <a:ext cx="901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16B89FC2-5373-4E09-851A-BCCB090941AA}"/>
              </a:ext>
            </a:extLst>
          </p:cNvPr>
          <p:cNvCxnSpPr>
            <a:cxnSpLocks/>
          </p:cNvCxnSpPr>
          <p:nvPr/>
        </p:nvCxnSpPr>
        <p:spPr>
          <a:xfrm flipH="1">
            <a:off x="2470150" y="2997200"/>
            <a:ext cx="260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E349E0E5-5DC4-4211-B08B-46426ADD2AFB}"/>
              </a:ext>
            </a:extLst>
          </p:cNvPr>
          <p:cNvCxnSpPr>
            <a:cxnSpLocks/>
          </p:cNvCxnSpPr>
          <p:nvPr/>
        </p:nvCxnSpPr>
        <p:spPr>
          <a:xfrm flipV="1">
            <a:off x="2470150" y="2997200"/>
            <a:ext cx="0" cy="33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3B8BDBD6-14B8-40D8-B590-21D37B3A83B9}"/>
              </a:ext>
            </a:extLst>
          </p:cNvPr>
          <p:cNvCxnSpPr>
            <a:cxnSpLocks/>
          </p:cNvCxnSpPr>
          <p:nvPr/>
        </p:nvCxnSpPr>
        <p:spPr>
          <a:xfrm>
            <a:off x="2470150" y="3327400"/>
            <a:ext cx="260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240E0A6-6B4F-4151-9CB7-48AD952A9CC7}"/>
                  </a:ext>
                </a:extLst>
              </p:cNvPr>
              <p:cNvSpPr txBox="1"/>
              <p:nvPr/>
            </p:nvSpPr>
            <p:spPr>
              <a:xfrm rot="5400000" flipV="1">
                <a:off x="1846819" y="2986841"/>
                <a:ext cx="10287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(−1)</m:t>
                    </m:r>
                  </m:oMath>
                </a14:m>
                <a:r>
                  <a:rPr lang="en-US" dirty="0"/>
                  <a:t>+</a:t>
                </a:r>
                <a:endParaRPr lang="ru-RU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240E0A6-6B4F-4151-9CB7-48AD952A9C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 flipV="1">
                <a:off x="1846819" y="2986841"/>
                <a:ext cx="1028701" cy="369332"/>
              </a:xfrm>
              <a:prstGeom prst="rect">
                <a:avLst/>
              </a:prstGeom>
              <a:blipFill>
                <a:blip r:embed="rId4"/>
                <a:stretch>
                  <a:fillRect l="-8197" r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05006B2-7F84-4E2B-9115-FCB7F29E5877}"/>
                  </a:ext>
                </a:extLst>
              </p:cNvPr>
              <p:cNvSpPr txBox="1"/>
              <p:nvPr/>
            </p:nvSpPr>
            <p:spPr>
              <a:xfrm rot="5400000" flipV="1">
                <a:off x="1269227" y="3022086"/>
                <a:ext cx="1028703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(−1)</m:t>
                    </m:r>
                  </m:oMath>
                </a14:m>
                <a:r>
                  <a:rPr lang="en-US" dirty="0"/>
                  <a:t>+</a:t>
                </a:r>
                <a:endParaRPr lang="ru-RU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05006B2-7F84-4E2B-9115-FCB7F29E58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 flipV="1">
                <a:off x="1269227" y="3022086"/>
                <a:ext cx="1028703" cy="369331"/>
              </a:xfrm>
              <a:prstGeom prst="rect">
                <a:avLst/>
              </a:prstGeom>
              <a:blipFill>
                <a:blip r:embed="rId5"/>
                <a:stretch>
                  <a:fillRect l="-8197" r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BA0AB10C-2592-4C43-A8D4-C0CE8B7B8DA9}"/>
              </a:ext>
            </a:extLst>
          </p:cNvPr>
          <p:cNvCxnSpPr>
            <a:cxnSpLocks/>
          </p:cNvCxnSpPr>
          <p:nvPr/>
        </p:nvCxnSpPr>
        <p:spPr>
          <a:xfrm flipH="1">
            <a:off x="6337300" y="2997200"/>
            <a:ext cx="25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27E6BC4E-F0D6-4EE6-B7FF-3BA578D1CBB4}"/>
              </a:ext>
            </a:extLst>
          </p:cNvPr>
          <p:cNvCxnSpPr/>
          <p:nvPr/>
        </p:nvCxnSpPr>
        <p:spPr>
          <a:xfrm flipV="1">
            <a:off x="6350000" y="2832100"/>
            <a:ext cx="0" cy="165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280D56AA-4CB4-4A3B-9504-5E1F024DEDB7}"/>
              </a:ext>
            </a:extLst>
          </p:cNvPr>
          <p:cNvCxnSpPr/>
          <p:nvPr/>
        </p:nvCxnSpPr>
        <p:spPr>
          <a:xfrm flipV="1">
            <a:off x="6337300" y="2832100"/>
            <a:ext cx="254000" cy="12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5FAC178-089B-4787-9D0F-F5578E2D80BF}"/>
                  </a:ext>
                </a:extLst>
              </p:cNvPr>
              <p:cNvSpPr txBox="1"/>
              <p:nvPr/>
            </p:nvSpPr>
            <p:spPr>
              <a:xfrm rot="5400000" flipV="1">
                <a:off x="5631934" y="2628384"/>
                <a:ext cx="10287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US" dirty="0"/>
                  <a:t>+</a:t>
                </a:r>
                <a:endParaRPr lang="ru-RU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5FAC178-089B-4787-9D0F-F5578E2D80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 flipV="1">
                <a:off x="5631934" y="2628384"/>
                <a:ext cx="1028701" cy="369332"/>
              </a:xfrm>
              <a:prstGeom prst="rect">
                <a:avLst/>
              </a:prstGeom>
              <a:blipFill>
                <a:blip r:embed="rId6"/>
                <a:stretch>
                  <a:fillRect l="-9836" r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64189C8D-5CD1-4E1F-A324-D8C4E547F822}"/>
              </a:ext>
            </a:extLst>
          </p:cNvPr>
          <p:cNvCxnSpPr/>
          <p:nvPr/>
        </p:nvCxnSpPr>
        <p:spPr>
          <a:xfrm>
            <a:off x="3111500" y="4318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775D7AB9-6D71-4631-9DFC-84776343D2F5}"/>
              </a:ext>
            </a:extLst>
          </p:cNvPr>
          <p:cNvCxnSpPr>
            <a:cxnSpLocks/>
          </p:cNvCxnSpPr>
          <p:nvPr/>
        </p:nvCxnSpPr>
        <p:spPr>
          <a:xfrm flipH="1">
            <a:off x="2832100" y="4341174"/>
            <a:ext cx="317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DC1C9B9F-D2D5-49E3-9FBA-10E59584E4CF}"/>
              </a:ext>
            </a:extLst>
          </p:cNvPr>
          <p:cNvCxnSpPr>
            <a:cxnSpLocks/>
          </p:cNvCxnSpPr>
          <p:nvPr/>
        </p:nvCxnSpPr>
        <p:spPr>
          <a:xfrm>
            <a:off x="2832100" y="4341174"/>
            <a:ext cx="0" cy="307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4F2E5D2F-ABF1-4B35-B722-7691FA8DC68B}"/>
              </a:ext>
            </a:extLst>
          </p:cNvPr>
          <p:cNvCxnSpPr/>
          <p:nvPr/>
        </p:nvCxnSpPr>
        <p:spPr>
          <a:xfrm>
            <a:off x="2832100" y="4648200"/>
            <a:ext cx="3175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AFA5E21-20C8-444B-BB0B-AF9733D1BFFE}"/>
                  </a:ext>
                </a:extLst>
              </p:cNvPr>
              <p:cNvSpPr txBox="1"/>
              <p:nvPr/>
            </p:nvSpPr>
            <p:spPr>
              <a:xfrm rot="5400000" flipV="1">
                <a:off x="2128797" y="4256842"/>
                <a:ext cx="10287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+</a:t>
                </a:r>
                <a:endParaRPr lang="ru-RU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AFA5E21-20C8-444B-BB0B-AF9733D1BF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 flipV="1">
                <a:off x="2128797" y="4256842"/>
                <a:ext cx="1028701" cy="369332"/>
              </a:xfrm>
              <a:prstGeom prst="rect">
                <a:avLst/>
              </a:prstGeom>
              <a:blipFill>
                <a:blip r:embed="rId7"/>
                <a:stretch>
                  <a:fillRect l="-8197" r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F341087-FF22-4582-90C0-E9FA6FF05349}"/>
                  </a:ext>
                </a:extLst>
              </p:cNvPr>
              <p:cNvSpPr txBox="1"/>
              <p:nvPr/>
            </p:nvSpPr>
            <p:spPr>
              <a:xfrm rot="10800000" flipV="1">
                <a:off x="8704818" y="4281123"/>
                <a:ext cx="1028701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F341087-FF22-4582-90C0-E9FA6FF053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8704818" y="4281123"/>
                <a:ext cx="1028701" cy="7146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02525717-9ECF-4FD2-982E-DF9E23F594EC}"/>
              </a:ext>
            </a:extLst>
          </p:cNvPr>
          <p:cNvCxnSpPr/>
          <p:nvPr/>
        </p:nvCxnSpPr>
        <p:spPr>
          <a:xfrm flipH="1">
            <a:off x="6350000" y="4875929"/>
            <a:ext cx="241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6A951B99-D1C0-408C-AD51-2726B6FF3174}"/>
              </a:ext>
            </a:extLst>
          </p:cNvPr>
          <p:cNvCxnSpPr>
            <a:cxnSpLocks/>
          </p:cNvCxnSpPr>
          <p:nvPr/>
        </p:nvCxnSpPr>
        <p:spPr>
          <a:xfrm flipV="1">
            <a:off x="6350000" y="4437222"/>
            <a:ext cx="0" cy="421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34ECCCDF-7481-4243-8C9C-F4DD5EE82386}"/>
              </a:ext>
            </a:extLst>
          </p:cNvPr>
          <p:cNvCxnSpPr/>
          <p:nvPr/>
        </p:nvCxnSpPr>
        <p:spPr>
          <a:xfrm>
            <a:off x="6369050" y="4416428"/>
            <a:ext cx="2222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A17E36E-FB49-46AF-AE05-E02AB53FF30D}"/>
                  </a:ext>
                </a:extLst>
              </p:cNvPr>
              <p:cNvSpPr txBox="1"/>
              <p:nvPr/>
            </p:nvSpPr>
            <p:spPr>
              <a:xfrm rot="5400000" flipV="1">
                <a:off x="5638482" y="4231762"/>
                <a:ext cx="9785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(−2)</m:t>
                    </m:r>
                  </m:oMath>
                </a14:m>
                <a:r>
                  <a:rPr lang="en-US" dirty="0"/>
                  <a:t>+</a:t>
                </a:r>
                <a:endParaRPr lang="ru-RU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A17E36E-FB49-46AF-AE05-E02AB53FF3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 flipV="1">
                <a:off x="5638482" y="4231762"/>
                <a:ext cx="978537" cy="369332"/>
              </a:xfrm>
              <a:prstGeom prst="rect">
                <a:avLst/>
              </a:prstGeom>
              <a:blipFill>
                <a:blip r:embed="rId9"/>
                <a:stretch>
                  <a:fillRect l="-9836" r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EF2EE4BD-DC75-4677-B1C2-6FD450AC5D72}"/>
              </a:ext>
            </a:extLst>
          </p:cNvPr>
          <p:cNvCxnSpPr>
            <a:cxnSpLocks/>
          </p:cNvCxnSpPr>
          <p:nvPr/>
        </p:nvCxnSpPr>
        <p:spPr>
          <a:xfrm flipH="1" flipV="1">
            <a:off x="2921000" y="5842000"/>
            <a:ext cx="317500" cy="8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31DCF229-8FAD-49F5-90C6-2F412B174C31}"/>
              </a:ext>
            </a:extLst>
          </p:cNvPr>
          <p:cNvCxnSpPr/>
          <p:nvPr/>
        </p:nvCxnSpPr>
        <p:spPr>
          <a:xfrm>
            <a:off x="2921000" y="5842001"/>
            <a:ext cx="0" cy="235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03639F8F-C88D-4F27-8589-11E5EBBB02CB}"/>
              </a:ext>
            </a:extLst>
          </p:cNvPr>
          <p:cNvCxnSpPr/>
          <p:nvPr/>
        </p:nvCxnSpPr>
        <p:spPr>
          <a:xfrm>
            <a:off x="2933700" y="6064407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EFCF8C41-D12B-4182-AA18-E3841F7F2AFD}"/>
                  </a:ext>
                </a:extLst>
              </p:cNvPr>
              <p:cNvSpPr txBox="1"/>
              <p:nvPr/>
            </p:nvSpPr>
            <p:spPr>
              <a:xfrm rot="5400000" flipV="1">
                <a:off x="2209284" y="5702420"/>
                <a:ext cx="1028703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(5)</m:t>
                    </m:r>
                  </m:oMath>
                </a14:m>
                <a:r>
                  <a:rPr lang="en-US" dirty="0"/>
                  <a:t>+</a:t>
                </a:r>
                <a:endParaRPr lang="ru-RU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EFCF8C41-D12B-4182-AA18-E3841F7F2A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 flipV="1">
                <a:off x="2209284" y="5702420"/>
                <a:ext cx="1028703" cy="369331"/>
              </a:xfrm>
              <a:prstGeom prst="rect">
                <a:avLst/>
              </a:prstGeom>
              <a:blipFill>
                <a:blip r:embed="rId10"/>
                <a:stretch>
                  <a:fillRect l="-8197" r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3F31D6F3-43FF-481B-9FF0-BDECBFEF2CAD}"/>
                  </a:ext>
                </a:extLst>
              </p:cNvPr>
              <p:cNvSpPr txBox="1"/>
              <p:nvPr/>
            </p:nvSpPr>
            <p:spPr>
              <a:xfrm rot="10800000" flipV="1">
                <a:off x="5432424" y="5308296"/>
                <a:ext cx="1028701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3F31D6F3-43FF-481B-9FF0-BDECBFEF2C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5432424" y="5308296"/>
                <a:ext cx="1028701" cy="71468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B4680C9C-8D17-49B3-9A4B-5803FE927F27}"/>
                  </a:ext>
                </a:extLst>
              </p:cNvPr>
              <p:cNvSpPr txBox="1"/>
              <p:nvPr/>
            </p:nvSpPr>
            <p:spPr>
              <a:xfrm rot="10800000" flipV="1">
                <a:off x="8731248" y="5835082"/>
                <a:ext cx="1028701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B4680C9C-8D17-49B3-9A4B-5803FE927F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8731248" y="5835082"/>
                <a:ext cx="1028701" cy="71468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46359768-553A-4DA2-BA5D-3D9502601521}"/>
                  </a:ext>
                </a:extLst>
              </p:cNvPr>
              <p:cNvSpPr txBox="1"/>
              <p:nvPr/>
            </p:nvSpPr>
            <p:spPr>
              <a:xfrm>
                <a:off x="1509236" y="1994934"/>
                <a:ext cx="83058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Элементарными преобразованиями приведем матрицу к ступенчатому виду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46359768-553A-4DA2-BA5D-3D95026015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236" y="1994934"/>
                <a:ext cx="8305800" cy="369332"/>
              </a:xfrm>
              <a:prstGeom prst="rect">
                <a:avLst/>
              </a:prstGeom>
              <a:blipFill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2628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4DE4A24-F28A-4D63-AEE5-63BD9F2B60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81025"/>
                <a:ext cx="10515600" cy="155257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</m:t>
                          </m:r>
                        </m:e>
                      </m:d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~      </m:t>
                      </m:r>
                      <m:d>
                        <m:d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eqArr>
                            <m:eqArr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eqAr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</m:t>
                          </m:r>
                        </m:e>
                      </m:d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4DE4A24-F28A-4D63-AEE5-63BD9F2B60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81025"/>
                <a:ext cx="10515600" cy="1552576"/>
              </a:xfrm>
              <a:blipFill>
                <a:blip r:embed="rId2"/>
                <a:stretch>
                  <a:fillRect t="-3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13E5C8AF-630D-491F-93F5-961B42A84B34}"/>
              </a:ext>
            </a:extLst>
          </p:cNvPr>
          <p:cNvCxnSpPr/>
          <p:nvPr/>
        </p:nvCxnSpPr>
        <p:spPr>
          <a:xfrm flipH="1">
            <a:off x="2997200" y="1257300"/>
            <a:ext cx="190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FE0D2A1-8749-474C-A6AA-D8F9D09F8327}"/>
              </a:ext>
            </a:extLst>
          </p:cNvPr>
          <p:cNvCxnSpPr>
            <a:cxnSpLocks/>
          </p:cNvCxnSpPr>
          <p:nvPr/>
        </p:nvCxnSpPr>
        <p:spPr>
          <a:xfrm>
            <a:off x="3022600" y="12573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73960FD2-0E20-4FEA-9086-AAD27C176D13}"/>
              </a:ext>
            </a:extLst>
          </p:cNvPr>
          <p:cNvCxnSpPr/>
          <p:nvPr/>
        </p:nvCxnSpPr>
        <p:spPr>
          <a:xfrm>
            <a:off x="3022600" y="1485900"/>
            <a:ext cx="1905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6C831F-5CF1-42F6-ADF1-6C57AFD6854C}"/>
                  </a:ext>
                </a:extLst>
              </p:cNvPr>
              <p:cNvSpPr txBox="1"/>
              <p:nvPr/>
            </p:nvSpPr>
            <p:spPr>
              <a:xfrm rot="5400000" flipV="1">
                <a:off x="2348984" y="1072634"/>
                <a:ext cx="1028703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(−5)</m:t>
                    </m:r>
                  </m:oMath>
                </a14:m>
                <a:r>
                  <a:rPr lang="en-US" dirty="0"/>
                  <a:t>+</a:t>
                </a:r>
                <a:endParaRPr lang="ru-RU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6C831F-5CF1-42F6-ADF1-6C57AFD685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 flipV="1">
                <a:off x="2348984" y="1072634"/>
                <a:ext cx="1028703" cy="369331"/>
              </a:xfrm>
              <a:prstGeom prst="rect">
                <a:avLst/>
              </a:prstGeom>
              <a:blipFill>
                <a:blip r:embed="rId3"/>
                <a:stretch>
                  <a:fillRect l="-8197" r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304A08CF-72B9-4783-8216-362FEC4AA807}"/>
              </a:ext>
            </a:extLst>
          </p:cNvPr>
          <p:cNvCxnSpPr>
            <a:cxnSpLocks/>
          </p:cNvCxnSpPr>
          <p:nvPr/>
        </p:nvCxnSpPr>
        <p:spPr>
          <a:xfrm>
            <a:off x="6604000" y="850900"/>
            <a:ext cx="66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9F7CEE52-C436-41D7-AEE8-902029C1D0FD}"/>
              </a:ext>
            </a:extLst>
          </p:cNvPr>
          <p:cNvCxnSpPr>
            <a:cxnSpLocks/>
          </p:cNvCxnSpPr>
          <p:nvPr/>
        </p:nvCxnSpPr>
        <p:spPr>
          <a:xfrm>
            <a:off x="7264400" y="850900"/>
            <a:ext cx="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4D150FE9-F166-4EAA-9B9B-0A6D27A84EB3}"/>
              </a:ext>
            </a:extLst>
          </p:cNvPr>
          <p:cNvCxnSpPr/>
          <p:nvPr/>
        </p:nvCxnSpPr>
        <p:spPr>
          <a:xfrm>
            <a:off x="7251700" y="10795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3F5295F6-0E7A-4052-B99F-7E947C2923C0}"/>
              </a:ext>
            </a:extLst>
          </p:cNvPr>
          <p:cNvCxnSpPr/>
          <p:nvPr/>
        </p:nvCxnSpPr>
        <p:spPr>
          <a:xfrm>
            <a:off x="7810500" y="1104900"/>
            <a:ext cx="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590248E9-0FC3-4F7F-8DFB-277919365798}"/>
              </a:ext>
            </a:extLst>
          </p:cNvPr>
          <p:cNvCxnSpPr/>
          <p:nvPr/>
        </p:nvCxnSpPr>
        <p:spPr>
          <a:xfrm>
            <a:off x="7810500" y="13589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4CAB61EC-2504-4834-8E1F-EC9A2828E814}"/>
              </a:ext>
            </a:extLst>
          </p:cNvPr>
          <p:cNvCxnSpPr/>
          <p:nvPr/>
        </p:nvCxnSpPr>
        <p:spPr>
          <a:xfrm>
            <a:off x="8318500" y="1371600"/>
            <a:ext cx="0" cy="20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Объект 2">
                <a:extLst>
                  <a:ext uri="{FF2B5EF4-FFF2-40B4-BE49-F238E27FC236}">
                    <a16:creationId xmlns:a16="http://schemas.microsoft.com/office/drawing/2014/main" id="{4481CFCC-4218-4107-BDA7-0119385B228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62100" y="2027237"/>
                <a:ext cx="1739900" cy="53657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𝑅𝑔𝐴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ru-RU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27" name="Объект 2">
                <a:extLst>
                  <a:ext uri="{FF2B5EF4-FFF2-40B4-BE49-F238E27FC236}">
                    <a16:creationId xmlns:a16="http://schemas.microsoft.com/office/drawing/2014/main" id="{4481CFCC-4218-4107-BDA7-0119385B22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100" y="2027237"/>
                <a:ext cx="1739900" cy="536574"/>
              </a:xfrm>
              <a:prstGeom prst="rect">
                <a:avLst/>
              </a:prstGeom>
              <a:blipFill>
                <a:blip r:embed="rId4"/>
                <a:stretch>
                  <a:fillRect b="-56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41044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1099</Words>
  <Application>Microsoft Office PowerPoint</Application>
  <PresentationFormat>Широкоэкранный</PresentationFormat>
  <Paragraphs>149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Тема Office</vt:lpstr>
      <vt:lpstr>Контрольная работа №1</vt:lpstr>
      <vt:lpstr>№1. Действия над матрицами                                                                               "Вычислить"  A^2-5A+3E",  если" A=(■8(-3&amp;1@1&amp;5))</vt:lpstr>
      <vt:lpstr>№2. Операции над матрицами.  Вычислить:(■8(0&amp;-1&amp;-4@2&amp;0&amp;0@0&amp;5&amp;4))  (■8(3@0@-4)) </vt:lpstr>
      <vt:lpstr>№3. Вычислить определитель матрицы:                                                                                                            |■8(-4&amp;0&amp;-1@-3&amp;-4&amp;0@-1&amp;-3&amp;-1)| </vt:lpstr>
      <vt:lpstr>  №4. Найти обратную матрицу (■8(-3&amp;0&amp;-1@-1&amp;-2&amp;0@4&amp;1&amp;1)) </vt:lpstr>
      <vt:lpstr>Презентация PowerPoint</vt:lpstr>
      <vt:lpstr>№5. Решить матричное уравнение: X(■8(2&amp;1&amp;3@-3&amp;-1&amp;-1@0&amp;0&amp;-1))=(■8(0&amp;2&amp;1@-1&amp;-2&amp;4@-2&amp;-3&amp;2)) </vt:lpstr>
      <vt:lpstr>№6. Вычислить ранг матрицы: (█(■8(-8@2@2)@-8)     █(■8(-4@1@1)@-4)    █(■8(-10@5@-8)@-5)    █(■8(9@-3@3)@0)     █(■8(6@-3@6)@-3)  ) </vt:lpstr>
      <vt:lpstr>Презентация PowerPoint</vt:lpstr>
      <vt:lpstr>№7. Вычислить определитель: |█(■8(1@2@3)@-3)   █(■8(-4@-6@-5)@3)   █(■8(2@3@-1)@3)   █(■8(-6@7@-6)@-2)| </vt:lpstr>
      <vt:lpstr>№8. Решить систему уравнений методом Гаусса: {█(■8(-5x_1+6x_2-2x_3-6x_4=50@-4x_1-3x_2-4x_3-3x_4=19)@2x_1-2x_2+3x_4=-18@-2x_1+3x_2+2x_3-3x_4=13)┤</vt:lpstr>
      <vt:lpstr>№9. Найти ФСР однородной системы: {█(■8(x_1+3x_2-4x_3+9x_4=0@〖-2x〗_1-2x_2-4x_3-3x_4=0)@〖-4x〗_1-5x_2-5x_3-3x_4=0)┤ </vt:lpstr>
      <vt:lpstr>  №10. Найти общее решение следующей системы: {█(■8(-x_1+3x_2-6x_3+2x_4=9@x_1-3x_2+6x_3-2x_4=-9)@〖3x〗_1-9x_2+2x_3-2x_4=-15)┤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 №1</dc:title>
  <dc:creator>Татьяна Колесниченко</dc:creator>
  <cp:lastModifiedBy>Svetlana Unuchek</cp:lastModifiedBy>
  <cp:revision>32</cp:revision>
  <dcterms:created xsi:type="dcterms:W3CDTF">2021-09-27T18:04:36Z</dcterms:created>
  <dcterms:modified xsi:type="dcterms:W3CDTF">2021-10-24T12:25:44Z</dcterms:modified>
</cp:coreProperties>
</file>