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318" r:id="rId3"/>
    <p:sldId id="319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BD6E02-7C60-4F16-B5EE-DF742BE1757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BE58D5-ECDB-4BB1-B65F-960B480871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317546"/>
            <a:ext cx="61024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/>
              <a:t>Контрольная</a:t>
            </a:r>
          </a:p>
          <a:p>
            <a:pPr algn="ctr"/>
            <a:r>
              <a:rPr lang="ru-RU" sz="6000" b="1" dirty="0"/>
              <a:t>работа</a:t>
            </a:r>
          </a:p>
          <a:p>
            <a:pPr algn="ctr"/>
            <a:r>
              <a:rPr lang="ru-RU" sz="6000" b="1" dirty="0"/>
              <a:t>Вариант №0  </a:t>
            </a:r>
          </a:p>
        </p:txBody>
      </p:sp>
    </p:spTree>
    <p:extLst>
      <p:ext uri="{BB962C8B-B14F-4D97-AF65-F5344CB8AC3E}">
        <p14:creationId xmlns:p14="http://schemas.microsoft.com/office/powerpoint/2010/main" val="3965236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DBDCB6-0514-4619-8B5B-29B8ACEE57F7}"/>
              </a:ext>
            </a:extLst>
          </p:cNvPr>
          <p:cNvSpPr txBox="1"/>
          <p:nvPr/>
        </p:nvSpPr>
        <p:spPr>
          <a:xfrm>
            <a:off x="0" y="332656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7</a:t>
            </a:r>
            <a:r>
              <a:rPr lang="ru-RU" sz="2400" b="1" dirty="0">
                <a:latin typeface="Times New Roman" panose="02020603050405020304" pitchFamily="18" charset="0"/>
              </a:rPr>
              <a:t>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Найти производную функции: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827954B-4008-405B-8C38-B6BBEBACB61A}"/>
                  </a:ext>
                </a:extLst>
              </p:cNvPr>
              <p:cNvSpPr txBox="1"/>
              <p:nvPr/>
            </p:nvSpPr>
            <p:spPr>
              <a:xfrm>
                <a:off x="5118893" y="278214"/>
                <a:ext cx="4283968" cy="469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827954B-4008-405B-8C38-B6BBEBACB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893" y="278214"/>
                <a:ext cx="4283968" cy="469103"/>
              </a:xfrm>
              <a:prstGeom prst="rect">
                <a:avLst/>
              </a:prstGeom>
              <a:blipFill>
                <a:blip r:embed="rId2"/>
                <a:stretch>
                  <a:fillRect b="-10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4B44A67-BF13-4590-A2E5-4C0358A99A68}"/>
                  </a:ext>
                </a:extLst>
              </p:cNvPr>
              <p:cNvSpPr txBox="1"/>
              <p:nvPr/>
            </p:nvSpPr>
            <p:spPr>
              <a:xfrm>
                <a:off x="-11974" y="1049926"/>
                <a:ext cx="9468544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Для поиска производной вида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/>
                  <a:t>надо воспользоваться</a:t>
                </a:r>
                <a:endParaRPr lang="en-US" sz="2400" dirty="0"/>
              </a:p>
              <a:p>
                <a:r>
                  <a:rPr lang="ru-RU" sz="2400" dirty="0"/>
                  <a:t>логарифмическим дифференцированием: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4B44A67-BF13-4590-A2E5-4C0358A99A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974" y="1049926"/>
                <a:ext cx="9468544" cy="862608"/>
              </a:xfrm>
              <a:prstGeom prst="rect">
                <a:avLst/>
              </a:prstGeom>
              <a:blipFill>
                <a:blip r:embed="rId3"/>
                <a:stretch>
                  <a:fillRect l="-966" t="-4930" b="-133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DCC46A-CCA0-45FD-93FF-21F43BAC7AFB}"/>
                  </a:ext>
                </a:extLst>
              </p:cNvPr>
              <p:cNvSpPr txBox="1"/>
              <p:nvPr/>
            </p:nvSpPr>
            <p:spPr>
              <a:xfrm>
                <a:off x="1835696" y="2692870"/>
                <a:ext cx="4283968" cy="469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𝒍𝒏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sSup>
                                <m:sSup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DCC46A-CCA0-45FD-93FF-21F43BAC7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692870"/>
                <a:ext cx="4283968" cy="469103"/>
              </a:xfrm>
              <a:prstGeom prst="rect">
                <a:avLst/>
              </a:prstGeom>
              <a:blipFill>
                <a:blip r:embed="rId4"/>
                <a:stretch>
                  <a:fillRect b="-10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43F978D-4879-4465-8BCA-C7ACFBBFFF5E}"/>
                  </a:ext>
                </a:extLst>
              </p:cNvPr>
              <p:cNvSpPr txBox="1"/>
              <p:nvPr/>
            </p:nvSpPr>
            <p:spPr>
              <a:xfrm>
                <a:off x="1691680" y="3298088"/>
                <a:ext cx="5184576" cy="407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sSup>
                            <m:sSupPr>
                              <m:ctrlPr>
                                <a:rPr lang="ru-RU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ru-RU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43F978D-4879-4465-8BCA-C7ACFBBFF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298088"/>
                <a:ext cx="5184576" cy="407099"/>
              </a:xfrm>
              <a:prstGeom prst="rect">
                <a:avLst/>
              </a:prstGeom>
              <a:blipFill>
                <a:blip r:embed="rId5"/>
                <a:stretch>
                  <a:fillRect b="-16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E204A06-287B-43D6-BE89-F4B2F1146DE8}"/>
                  </a:ext>
                </a:extLst>
              </p:cNvPr>
              <p:cNvSpPr txBox="1"/>
              <p:nvPr/>
            </p:nvSpPr>
            <p:spPr>
              <a:xfrm>
                <a:off x="169497" y="3887551"/>
                <a:ext cx="8856984" cy="789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den>
                          </m:f>
                        </m:fName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</m:e>
                          </m:d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E204A06-287B-43D6-BE89-F4B2F1146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97" y="3887551"/>
                <a:ext cx="8856984" cy="7898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91946F-89A7-4F63-8963-867DF692B02C}"/>
                  </a:ext>
                </a:extLst>
              </p:cNvPr>
              <p:cNvSpPr txBox="1"/>
              <p:nvPr/>
            </p:nvSpPr>
            <p:spPr>
              <a:xfrm>
                <a:off x="575556" y="4705545"/>
                <a:ext cx="7992888" cy="7243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</m:t>
                          </m:r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91946F-89A7-4F63-8963-867DF692B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4705545"/>
                <a:ext cx="7992888" cy="7243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BED08E-BE2A-44DE-A1A1-0C806C827DBE}"/>
                  </a:ext>
                </a:extLst>
              </p:cNvPr>
              <p:cNvSpPr txBox="1"/>
              <p:nvPr/>
            </p:nvSpPr>
            <p:spPr>
              <a:xfrm>
                <a:off x="-802611" y="5536755"/>
                <a:ext cx="5400600" cy="4168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BED08E-BE2A-44DE-A1A1-0C806C827D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2611" y="5536755"/>
                <a:ext cx="5400600" cy="416845"/>
              </a:xfrm>
              <a:prstGeom prst="rect">
                <a:avLst/>
              </a:prstGeom>
              <a:blipFill>
                <a:blip r:embed="rId8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8C9EA1-5833-4A63-917B-C4CFC12A3BB7}"/>
                  </a:ext>
                </a:extLst>
              </p:cNvPr>
              <p:cNvSpPr txBox="1"/>
              <p:nvPr/>
            </p:nvSpPr>
            <p:spPr>
              <a:xfrm>
                <a:off x="1259632" y="5981762"/>
                <a:ext cx="8143229" cy="7243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</m:t>
                          </m:r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8C9EA1-5833-4A63-917B-C4CFC12A3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981762"/>
                <a:ext cx="8143229" cy="7243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B52BF8A-1595-4EC6-B59C-3CBC142FE0F5}"/>
                  </a:ext>
                </a:extLst>
              </p:cNvPr>
              <p:cNvSpPr txBox="1"/>
              <p:nvPr/>
            </p:nvSpPr>
            <p:spPr>
              <a:xfrm>
                <a:off x="1897689" y="1996714"/>
                <a:ext cx="4283968" cy="469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B52BF8A-1595-4EC6-B59C-3CBC142FE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689" y="1996714"/>
                <a:ext cx="4283968" cy="469103"/>
              </a:xfrm>
              <a:prstGeom prst="rect">
                <a:avLst/>
              </a:prstGeom>
              <a:blipFill>
                <a:blip r:embed="rId10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88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27EF69-1DB6-4787-9FA6-0942613F1723}"/>
                  </a:ext>
                </a:extLst>
              </p:cNvPr>
              <p:cNvSpPr txBox="1"/>
              <p:nvPr/>
            </p:nvSpPr>
            <p:spPr>
              <a:xfrm>
                <a:off x="0" y="260647"/>
                <a:ext cx="8856984" cy="631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/>
                  <a:t>Задача</a:t>
                </a:r>
                <a:r>
                  <a:rPr lang="ru-RU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</a:rPr>
                  <a:t>8</a:t>
                </a:r>
                <a:r>
                  <a:rPr lang="ru-RU" sz="2400" b="1" dirty="0">
                    <a:latin typeface="Times New Roman" panose="02020603050405020304" pitchFamily="18" charset="0"/>
                  </a:rPr>
                  <a:t>. 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Найти производную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функции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заданной неявно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:endParaRPr lang="ru-RU" sz="20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27EF69-1DB6-4787-9FA6-0942613F17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0647"/>
                <a:ext cx="8856984" cy="631391"/>
              </a:xfrm>
              <a:prstGeom prst="rect">
                <a:avLst/>
              </a:prstGeom>
              <a:blipFill>
                <a:blip r:embed="rId2"/>
                <a:stretch>
                  <a:fillRect l="-1032" b="-8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35CC6E-295A-4F23-8BF2-C328B39006AD}"/>
                  </a:ext>
                </a:extLst>
              </p:cNvPr>
              <p:cNvSpPr txBox="1"/>
              <p:nvPr/>
            </p:nvSpPr>
            <p:spPr>
              <a:xfrm>
                <a:off x="6660232" y="376287"/>
                <a:ext cx="259228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035CC6E-295A-4F23-8BF2-C328B3900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76287"/>
                <a:ext cx="2592288" cy="400110"/>
              </a:xfrm>
              <a:prstGeom prst="rect">
                <a:avLst/>
              </a:prstGeom>
              <a:blipFill>
                <a:blip r:embed="rId3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7DE302-8B58-4E58-9A02-A12C5E91B6CE}"/>
                  </a:ext>
                </a:extLst>
              </p:cNvPr>
              <p:cNvSpPr txBox="1"/>
              <p:nvPr/>
            </p:nvSpPr>
            <p:spPr>
              <a:xfrm>
                <a:off x="0" y="995348"/>
                <a:ext cx="94685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Для поиска производной от функции, заданной неявно, используются правила дифференцирования считая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2000" i="1" dirty="0"/>
                  <a:t> </a:t>
                </a:r>
                <a:r>
                  <a:rPr lang="ru-RU" sz="2400" dirty="0"/>
                  <a:t>сложной функцией: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7DE302-8B58-4E58-9A02-A12C5E91B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5348"/>
                <a:ext cx="9468544" cy="830997"/>
              </a:xfrm>
              <a:prstGeom prst="rect">
                <a:avLst/>
              </a:prstGeom>
              <a:blipFill>
                <a:blip r:embed="rId4"/>
                <a:stretch>
                  <a:fillRect l="-966" t="-5839" b="-15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8FC85AB-60DF-4980-9853-7C995EB23694}"/>
                  </a:ext>
                </a:extLst>
              </p:cNvPr>
              <p:cNvSpPr txBox="1"/>
              <p:nvPr/>
            </p:nvSpPr>
            <p:spPr>
              <a:xfrm>
                <a:off x="2915816" y="2008280"/>
                <a:ext cx="259228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8FC85AB-60DF-4980-9853-7C995EB23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008280"/>
                <a:ext cx="2592288" cy="400110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F442A6-2FE2-4048-806B-B791BE9BCF87}"/>
                  </a:ext>
                </a:extLst>
              </p:cNvPr>
              <p:cNvSpPr txBox="1"/>
              <p:nvPr/>
            </p:nvSpPr>
            <p:spPr>
              <a:xfrm>
                <a:off x="2809913" y="2536748"/>
                <a:ext cx="2592288" cy="7411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F442A6-2FE2-4048-806B-B791BE9BC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913" y="2536748"/>
                <a:ext cx="2592288" cy="7411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379F88-0802-4F2B-A302-044BCE343550}"/>
                  </a:ext>
                </a:extLst>
              </p:cNvPr>
              <p:cNvSpPr txBox="1"/>
              <p:nvPr/>
            </p:nvSpPr>
            <p:spPr>
              <a:xfrm>
                <a:off x="2820011" y="3225872"/>
                <a:ext cx="2592288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379F88-0802-4F2B-A302-044BCE343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011" y="3225872"/>
                <a:ext cx="2592288" cy="7838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DB9CFC-2177-48BA-B5F1-82E74B3D5274}"/>
                  </a:ext>
                </a:extLst>
              </p:cNvPr>
              <p:cNvSpPr txBox="1"/>
              <p:nvPr/>
            </p:nvSpPr>
            <p:spPr>
              <a:xfrm>
                <a:off x="2830109" y="3948563"/>
                <a:ext cx="2592288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𝒙𝒚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DB9CFC-2177-48BA-B5F1-82E74B3D5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109" y="3948563"/>
                <a:ext cx="2592288" cy="783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6696E39-AA0B-4982-8E92-1105619E7723}"/>
                  </a:ext>
                </a:extLst>
              </p:cNvPr>
              <p:cNvSpPr txBox="1"/>
              <p:nvPr/>
            </p:nvSpPr>
            <p:spPr>
              <a:xfrm>
                <a:off x="2448478" y="4720739"/>
                <a:ext cx="3526964" cy="7704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𝒙𝒚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𝒙𝒚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6696E39-AA0B-4982-8E92-1105619E77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478" y="4720739"/>
                <a:ext cx="3526964" cy="7704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A27DF9-7770-4174-B749-32B23625E9F7}"/>
                  </a:ext>
                </a:extLst>
              </p:cNvPr>
              <p:cNvSpPr txBox="1"/>
              <p:nvPr/>
            </p:nvSpPr>
            <p:spPr>
              <a:xfrm>
                <a:off x="2342575" y="5590197"/>
                <a:ext cx="3526964" cy="7704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𝒙𝒚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A27DF9-7770-4174-B749-32B23625E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575" y="5590197"/>
                <a:ext cx="3526964" cy="7704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100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7FC719-B7FF-467B-973F-858E0A286ACE}"/>
              </a:ext>
            </a:extLst>
          </p:cNvPr>
          <p:cNvSpPr txBox="1"/>
          <p:nvPr/>
        </p:nvSpPr>
        <p:spPr>
          <a:xfrm>
            <a:off x="0" y="260647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9</a:t>
            </a:r>
            <a:r>
              <a:rPr lang="ru-RU" sz="2400" b="1" dirty="0">
                <a:latin typeface="Times New Roman" panose="02020603050405020304" pitchFamily="18" charset="0"/>
              </a:rPr>
              <a:t>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Найти общее выражение для производной порядка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 функции :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60E2CCD-2128-45B4-9854-59537E0A0F44}"/>
                  </a:ext>
                </a:extLst>
              </p:cNvPr>
              <p:cNvSpPr txBox="1"/>
              <p:nvPr/>
            </p:nvSpPr>
            <p:spPr>
              <a:xfrm>
                <a:off x="1331640" y="640624"/>
                <a:ext cx="259228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).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60E2CCD-2128-45B4-9854-59537E0A0F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640624"/>
                <a:ext cx="2592288" cy="400110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A4A60F2-8384-4B92-8974-DD532FAFA846}"/>
                  </a:ext>
                </a:extLst>
              </p:cNvPr>
              <p:cNvSpPr txBox="1"/>
              <p:nvPr/>
            </p:nvSpPr>
            <p:spPr>
              <a:xfrm>
                <a:off x="2915816" y="1236556"/>
                <a:ext cx="2592288" cy="695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A4A60F2-8384-4B92-8974-DD532FAFA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236556"/>
                <a:ext cx="2592288" cy="6950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07E607-AA19-4DD1-99BD-FE629DFBC2B6}"/>
                  </a:ext>
                </a:extLst>
              </p:cNvPr>
              <p:cNvSpPr txBox="1"/>
              <p:nvPr/>
            </p:nvSpPr>
            <p:spPr>
              <a:xfrm>
                <a:off x="2900476" y="1981422"/>
                <a:ext cx="2592288" cy="7917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07E607-AA19-4DD1-99BD-FE629DFBC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476" y="1981422"/>
                <a:ext cx="2592288" cy="7917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EBC1953-B7A4-4F35-834A-59782975ACEF}"/>
                  </a:ext>
                </a:extLst>
              </p:cNvPr>
              <p:cNvSpPr txBox="1"/>
              <p:nvPr/>
            </p:nvSpPr>
            <p:spPr>
              <a:xfrm>
                <a:off x="2881954" y="2773177"/>
                <a:ext cx="2592288" cy="7917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EBC1953-B7A4-4F35-834A-59782975A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954" y="2773177"/>
                <a:ext cx="2592288" cy="7917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D0458C-2848-4AE7-A476-E357807DF52E}"/>
                  </a:ext>
                </a:extLst>
              </p:cNvPr>
              <p:cNvSpPr txBox="1"/>
              <p:nvPr/>
            </p:nvSpPr>
            <p:spPr>
              <a:xfrm>
                <a:off x="2900476" y="3636409"/>
                <a:ext cx="2592288" cy="7917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𝑰𝑽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D0458C-2848-4AE7-A476-E357807DF5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476" y="3636409"/>
                <a:ext cx="2592288" cy="7917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B447A4-3C72-4C42-853E-F532A6156D2F}"/>
                  </a:ext>
                </a:extLst>
              </p:cNvPr>
              <p:cNvSpPr txBox="1"/>
              <p:nvPr/>
            </p:nvSpPr>
            <p:spPr>
              <a:xfrm>
                <a:off x="2915816" y="4356687"/>
                <a:ext cx="2592288" cy="7917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B447A4-3C72-4C42-853E-F532A6156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356687"/>
                <a:ext cx="2592288" cy="7917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9C40B6D3-E76C-453E-9299-D887F683DFDF}"/>
              </a:ext>
            </a:extLst>
          </p:cNvPr>
          <p:cNvSpPr txBox="1"/>
          <p:nvPr/>
        </p:nvSpPr>
        <p:spPr>
          <a:xfrm>
            <a:off x="2987824" y="5148442"/>
            <a:ext cx="25922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en-US" sz="2000" b="1" dirty="0">
                <a:ea typeface="Cambria Math" panose="02040503050406030204" pitchFamily="18" charset="0"/>
              </a:rPr>
              <a:t>……………………….</a:t>
            </a:r>
            <a:endParaRPr lang="ru-RU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1D933A7-B6A6-407A-9001-29272D90A9EB}"/>
                  </a:ext>
                </a:extLst>
              </p:cNvPr>
              <p:cNvSpPr txBox="1"/>
              <p:nvPr/>
            </p:nvSpPr>
            <p:spPr>
              <a:xfrm>
                <a:off x="2877342" y="5607606"/>
                <a:ext cx="3350841" cy="7382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1D933A7-B6A6-407A-9001-29272D90A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42" y="5607606"/>
                <a:ext cx="3350841" cy="7382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6775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FE2E87-FFE7-431F-AD26-9A233D215F95}"/>
              </a:ext>
            </a:extLst>
          </p:cNvPr>
          <p:cNvSpPr txBox="1"/>
          <p:nvPr/>
        </p:nvSpPr>
        <p:spPr>
          <a:xfrm>
            <a:off x="0" y="260647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10</a:t>
            </a:r>
            <a:r>
              <a:rPr lang="ru-RU" sz="2400" b="1" dirty="0">
                <a:latin typeface="Times New Roman" panose="02020603050405020304" pitchFamily="18" charset="0"/>
              </a:rPr>
              <a:t>. </a:t>
            </a:r>
            <a: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Продифференцировать функцию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470B6B-02D1-4C16-8178-27BAB4AF68DE}"/>
                  </a:ext>
                </a:extLst>
              </p:cNvPr>
              <p:cNvSpPr txBox="1"/>
              <p:nvPr/>
            </p:nvSpPr>
            <p:spPr>
              <a:xfrm>
                <a:off x="755576" y="836712"/>
                <a:ext cx="7632848" cy="12123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𝒕𝒈</m:t>
                                  </m:r>
                                  <m:d>
                                    <m:d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𝒄𝒐𝒔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sup>
                                      </m:sSup>
                                      <m:f>
                                        <m:f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ad>
                                    <m:rad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𝟒</m:t>
                                      </m:r>
                                    </m:deg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𝒂𝒓𝒄𝒄𝒕𝒈</m:t>
                                      </m:r>
                                      <m:f>
                                        <m:f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num>
                                        <m:den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𝟕</m:t>
                                          </m:r>
                                        </m:den>
                                      </m:f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𝒂𝒓𝒄𝒄𝒐𝒔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𝟕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470B6B-02D1-4C16-8178-27BAB4AF6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836712"/>
                <a:ext cx="7632848" cy="12123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9E36F89-AEA9-4B4B-98C3-C7E45D05A7A7}"/>
              </a:ext>
            </a:extLst>
          </p:cNvPr>
          <p:cNvSpPr txBox="1"/>
          <p:nvPr/>
        </p:nvSpPr>
        <p:spPr>
          <a:xfrm>
            <a:off x="107504" y="2156672"/>
            <a:ext cx="946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Обозначим: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8AC8C8-0956-4752-A237-14CAA8C987D9}"/>
                  </a:ext>
                </a:extLst>
              </p:cNvPr>
              <p:cNvSpPr txBox="1"/>
              <p:nvPr/>
            </p:nvSpPr>
            <p:spPr>
              <a:xfrm>
                <a:off x="107504" y="2618337"/>
                <a:ext cx="2520280" cy="7273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𝒕𝒈</m:t>
                      </m:r>
                      <m:d>
                        <m:d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8AC8C8-0956-4752-A237-14CAA8C98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618337"/>
                <a:ext cx="2520280" cy="7273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19C774-3F90-4F5B-A653-ED6C1185D32B}"/>
                  </a:ext>
                </a:extLst>
              </p:cNvPr>
              <p:cNvSpPr txBox="1"/>
              <p:nvPr/>
            </p:nvSpPr>
            <p:spPr>
              <a:xfrm>
                <a:off x="2915816" y="2435017"/>
                <a:ext cx="2827651" cy="91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ad>
                        <m:rad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g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𝒂𝒓𝒄𝒄𝒕𝒈</m:t>
                          </m:r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e>
                      </m:rad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819C774-3F90-4F5B-A653-ED6C1185D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435017"/>
                <a:ext cx="2827651" cy="910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6D2DFD-2BEA-440F-A602-CCE0C759A3B9}"/>
                  </a:ext>
                </a:extLst>
              </p:cNvPr>
              <p:cNvSpPr txBox="1"/>
              <p:nvPr/>
            </p:nvSpPr>
            <p:spPr>
              <a:xfrm>
                <a:off x="5518508" y="2725914"/>
                <a:ext cx="2755643" cy="3742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𝒘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𝒂𝒓𝒄𝒄𝒐𝒔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6D2DFD-2BEA-440F-A602-CCE0C759A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508" y="2725914"/>
                <a:ext cx="2755643" cy="374270"/>
              </a:xfrm>
              <a:prstGeom prst="rect">
                <a:avLst/>
              </a:prstGeom>
              <a:blipFill>
                <a:blip r:embed="rId5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22E149E6-BD60-423C-9508-8BED27A369C9}"/>
              </a:ext>
            </a:extLst>
          </p:cNvPr>
          <p:cNvSpPr txBox="1"/>
          <p:nvPr/>
        </p:nvSpPr>
        <p:spPr>
          <a:xfrm>
            <a:off x="251520" y="3563704"/>
            <a:ext cx="946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Найдем производные сложных функций: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D7BBD22-7FC9-4DEC-ABB5-74BE0D682755}"/>
                  </a:ext>
                </a:extLst>
              </p:cNvPr>
              <p:cNvSpPr txBox="1"/>
              <p:nvPr/>
            </p:nvSpPr>
            <p:spPr>
              <a:xfrm>
                <a:off x="107504" y="4133522"/>
                <a:ext cx="5112568" cy="9501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𝒄𝒐𝒔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D7BBD22-7FC9-4DEC-ABB5-74BE0D6827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133522"/>
                <a:ext cx="5112568" cy="9501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442569-4995-4635-97B6-D7FBC1FAAA90}"/>
                  </a:ext>
                </a:extLst>
              </p:cNvPr>
              <p:cNvSpPr txBox="1"/>
              <p:nvPr/>
            </p:nvSpPr>
            <p:spPr>
              <a:xfrm>
                <a:off x="571" y="5203808"/>
                <a:ext cx="4283397" cy="11525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𝒂𝒓𝒄𝒄𝒕𝒈</m:t>
                              </m:r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𝟕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sup>
                      </m:sSup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num>
                                    <m:den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𝟕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442569-4995-4635-97B6-D7FBC1FAA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" y="5203808"/>
                <a:ext cx="4283397" cy="11525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FCDF059-83B5-450C-ABFE-E0C445492A74}"/>
                  </a:ext>
                </a:extLst>
              </p:cNvPr>
              <p:cNvSpPr txBox="1"/>
              <p:nvPr/>
            </p:nvSpPr>
            <p:spPr>
              <a:xfrm>
                <a:off x="4784211" y="5447785"/>
                <a:ext cx="2755643" cy="664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𝟏𝟒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sSup>
                        <m:sSup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FCDF059-83B5-450C-ABFE-E0C445492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211" y="5447785"/>
                <a:ext cx="2755643" cy="6646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439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53512B-0FBD-41C3-89E5-3CA5B1CD1A85}"/>
                  </a:ext>
                </a:extLst>
              </p:cNvPr>
              <p:cNvSpPr txBox="1"/>
              <p:nvPr/>
            </p:nvSpPr>
            <p:spPr>
              <a:xfrm>
                <a:off x="179512" y="260648"/>
                <a:ext cx="9468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Функция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2400" i="1" dirty="0"/>
                  <a:t> </a:t>
                </a:r>
                <a:r>
                  <a:rPr lang="ru-RU" sz="2400" dirty="0"/>
                  <a:t>примет вид: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53512B-0FBD-41C3-89E5-3CA5B1CD1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60648"/>
                <a:ext cx="9468544" cy="461665"/>
              </a:xfrm>
              <a:prstGeom prst="rect">
                <a:avLst/>
              </a:prstGeom>
              <a:blipFill>
                <a:blip r:embed="rId2"/>
                <a:stretch>
                  <a:fillRect l="-965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4E9023-6870-496E-93D6-DB9697EC2C25}"/>
                  </a:ext>
                </a:extLst>
              </p:cNvPr>
              <p:cNvSpPr txBox="1"/>
              <p:nvPr/>
            </p:nvSpPr>
            <p:spPr>
              <a:xfrm>
                <a:off x="3869468" y="232847"/>
                <a:ext cx="208863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ru-RU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𝒖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</m:e>
                        </m:d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𝒘</m:t>
                        </m:r>
                      </m:sup>
                    </m:sSup>
                  </m:oMath>
                </a14:m>
                <a:r>
                  <a:rPr lang="ru-RU" sz="2400" b="1" i="1" dirty="0"/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4E9023-6870-496E-93D6-DB9697EC2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468" y="232847"/>
                <a:ext cx="2088631" cy="461665"/>
              </a:xfrm>
              <a:prstGeom prst="rect">
                <a:avLst/>
              </a:prstGeom>
              <a:blipFill>
                <a:blip r:embed="rId3"/>
                <a:stretch>
                  <a:fillRect l="-1170" b="-118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389086-08FE-4E7D-A436-9FBE3527B0C4}"/>
                  </a:ext>
                </a:extLst>
              </p:cNvPr>
              <p:cNvSpPr txBox="1"/>
              <p:nvPr/>
            </p:nvSpPr>
            <p:spPr>
              <a:xfrm>
                <a:off x="201502" y="980728"/>
                <a:ext cx="904847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Для поиска производной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2400" i="1" dirty="0"/>
                  <a:t> </a:t>
                </a:r>
                <a:r>
                  <a:rPr lang="ru-RU" sz="2400" dirty="0"/>
                  <a:t>надо воспользоваться</a:t>
                </a:r>
                <a:endParaRPr lang="en-US" sz="2400" dirty="0"/>
              </a:p>
              <a:p>
                <a:r>
                  <a:rPr lang="ru-RU" sz="2400" dirty="0"/>
                  <a:t>логарифмическим дифференцированием: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389086-08FE-4E7D-A436-9FBE3527B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02" y="980728"/>
                <a:ext cx="9048470" cy="862608"/>
              </a:xfrm>
              <a:prstGeom prst="rect">
                <a:avLst/>
              </a:prstGeom>
              <a:blipFill>
                <a:blip r:embed="rId4"/>
                <a:stretch>
                  <a:fillRect l="-1011" t="-6383" b="-120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099962-4E0B-4FA9-BEB7-839CC8316845}"/>
                  </a:ext>
                </a:extLst>
              </p:cNvPr>
              <p:cNvSpPr txBox="1"/>
              <p:nvPr/>
            </p:nvSpPr>
            <p:spPr>
              <a:xfrm>
                <a:off x="3275856" y="1870918"/>
                <a:ext cx="208863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𝒖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</m:e>
                        </m:d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𝒘</m:t>
                        </m:r>
                      </m:sup>
                    </m:sSup>
                  </m:oMath>
                </a14:m>
                <a:r>
                  <a:rPr lang="ru-RU" sz="2400" b="1" i="1" dirty="0"/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099962-4E0B-4FA9-BEB7-839CC8316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870918"/>
                <a:ext cx="2088631" cy="461665"/>
              </a:xfrm>
              <a:prstGeom prst="rect">
                <a:avLst/>
              </a:prstGeom>
              <a:blipFill>
                <a:blip r:embed="rId5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A74899-83BE-4571-8237-243DFE8B1845}"/>
                  </a:ext>
                </a:extLst>
              </p:cNvPr>
              <p:cNvSpPr txBox="1"/>
              <p:nvPr/>
            </p:nvSpPr>
            <p:spPr>
              <a:xfrm>
                <a:off x="3096034" y="2379801"/>
                <a:ext cx="244827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𝒍𝒏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𝒍𝒏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𝒖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</m:e>
                        </m:d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𝒘</m:t>
                        </m:r>
                      </m:sup>
                    </m:sSup>
                  </m:oMath>
                </a14:m>
                <a:r>
                  <a:rPr lang="ru-RU" sz="2000" b="1" i="1" dirty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A74899-83BE-4571-8237-243DFE8B1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034" y="2379801"/>
                <a:ext cx="2448273" cy="400110"/>
              </a:xfrm>
              <a:prstGeom prst="rect">
                <a:avLst/>
              </a:prstGeom>
              <a:blipFill>
                <a:blip r:embed="rId6"/>
                <a:stretch>
                  <a:fillRect l="-249" b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A46E2B5-895F-41B9-B88A-E84EB8E95D58}"/>
                  </a:ext>
                </a:extLst>
              </p:cNvPr>
              <p:cNvSpPr txBox="1"/>
              <p:nvPr/>
            </p:nvSpPr>
            <p:spPr>
              <a:xfrm>
                <a:off x="2195736" y="2869048"/>
                <a:ext cx="489654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𝒍𝒏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𝒘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𝒍𝒏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d>
                  </m:oMath>
                </a14:m>
                <a:r>
                  <a:rPr lang="en-US" sz="2000" b="1" i="1" dirty="0"/>
                  <a:t>=</a:t>
                </a:r>
                <a:r>
                  <a:rPr lang="en-US" sz="2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𝒘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func>
                      <m:func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𝐥𝐧</m:t>
                        </m:r>
                      </m:fName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𝐥𝐧</m:t>
                            </m:r>
                          </m:fName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</m:e>
                        </m:func>
                      </m:e>
                    </m:func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u-RU" sz="2000" b="1" i="1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A46E2B5-895F-41B9-B88A-E84EB8E95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869048"/>
                <a:ext cx="4896544" cy="400110"/>
              </a:xfrm>
              <a:prstGeom prst="rect">
                <a:avLst/>
              </a:prstGeom>
              <a:blipFill>
                <a:blip r:embed="rId7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EA2F2FC-C6FD-4633-BDF7-FE811C2BDDA8}"/>
                  </a:ext>
                </a:extLst>
              </p:cNvPr>
              <p:cNvSpPr txBox="1"/>
              <p:nvPr/>
            </p:nvSpPr>
            <p:spPr>
              <a:xfrm>
                <a:off x="2267744" y="3393006"/>
                <a:ext cx="4608512" cy="6065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ru-RU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𝒍𝒏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𝒘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𝒖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</m:den>
                        </m:f>
                      </m:e>
                    </m:d>
                  </m:oMath>
                </a14:m>
                <a:endParaRPr lang="ru-RU" sz="2000" b="1" i="1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EA2F2FC-C6FD-4633-BDF7-FE811C2BD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393006"/>
                <a:ext cx="4608512" cy="6065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D4FFC3-7D6F-4427-A19E-7FAB048D65F9}"/>
                  </a:ext>
                </a:extLst>
              </p:cNvPr>
              <p:cNvSpPr txBox="1"/>
              <p:nvPr/>
            </p:nvSpPr>
            <p:spPr>
              <a:xfrm>
                <a:off x="1835696" y="4118909"/>
                <a:ext cx="4824536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𝒘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𝒖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𝒖</m:t>
                                  </m:r>
                                </m:den>
                              </m:f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𝒗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𝒗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ru-RU" sz="2400" b="1" i="1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D4FFC3-7D6F-4427-A19E-7FAB048D65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118909"/>
                <a:ext cx="4824536" cy="7838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462C09C9-B1C2-4441-B45E-8C7F428BADE5}"/>
              </a:ext>
            </a:extLst>
          </p:cNvPr>
          <p:cNvSpPr txBox="1"/>
          <p:nvPr/>
        </p:nvSpPr>
        <p:spPr>
          <a:xfrm>
            <a:off x="119773" y="5157192"/>
            <a:ext cx="9048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Подставим исходные выражения, получим окончательный ответ: </a:t>
            </a:r>
          </a:p>
        </p:txBody>
      </p:sp>
    </p:spTree>
    <p:extLst>
      <p:ext uri="{BB962C8B-B14F-4D97-AF65-F5344CB8AC3E}">
        <p14:creationId xmlns:p14="http://schemas.microsoft.com/office/powerpoint/2010/main" val="923575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71C53D6-C73F-4A89-8BB7-AD7C8D4891AD}"/>
                  </a:ext>
                </a:extLst>
              </p:cNvPr>
              <p:cNvSpPr txBox="1"/>
              <p:nvPr/>
            </p:nvSpPr>
            <p:spPr>
              <a:xfrm>
                <a:off x="179512" y="116632"/>
                <a:ext cx="5400600" cy="11989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𝒕𝒈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𝒄𝒐𝒔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ad>
                                <m:ra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𝟒</m:t>
                                  </m:r>
                                </m:deg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𝒂𝒓𝒄𝒄𝒕𝒈</m:t>
                                  </m:r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num>
                                    <m:den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𝟕</m:t>
                                      </m:r>
                                    </m:den>
                                  </m:f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𝒂𝒓𝒄𝒄𝒐𝒔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sup>
                          </m:sSup>
                        </m:sup>
                      </m:sSup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sz="2400" b="1" i="1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71C53D6-C73F-4A89-8BB7-AD7C8D489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5400600" cy="11989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194BFA-7CA2-41EF-A73F-683B3C1E950D}"/>
                  </a:ext>
                </a:extLst>
              </p:cNvPr>
              <p:cNvSpPr txBox="1"/>
              <p:nvPr/>
            </p:nvSpPr>
            <p:spPr>
              <a:xfrm>
                <a:off x="359532" y="1484784"/>
                <a:ext cx="8424936" cy="51846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𝟏𝟒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𝒕𝒈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𝒄𝒐𝒔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ad>
                                <m:ra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𝟒</m:t>
                                  </m:r>
                                </m:deg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𝒂𝒓𝒄𝒄𝒕𝒈</m:t>
                                  </m:r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num>
                                    <m:den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𝟕</m:t>
                                      </m:r>
                                    </m:den>
                                  </m:f>
                                </m:e>
                              </m:rad>
                            </m:e>
                          </m:d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𝒂𝒓𝒄𝒄𝒐𝒔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𝒄𝒐𝒔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𝒄𝒐𝒔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𝟑</m:t>
                                              </m:r>
                                            </m:sup>
                                          </m:sSup>
                                          <m:f>
                                            <m:fPr>
                                              <m:ctrlP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sz="2000" b="1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2000" b="1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2000" b="1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𝟑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den>
                                  </m:f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d>
                                    <m: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𝒄𝒐𝒔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f>
                                        <m:f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𝒔𝒊𝒏</m:t>
                                  </m:r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den>
                                  </m:f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num>
                                    <m:den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𝒕𝒈</m:t>
                                  </m:r>
                                  <m:d>
                                    <m: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𝒄𝒐𝒔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sup>
                                      </m:sSup>
                                      <m:f>
                                        <m:f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den>
                                      </m:f>
                                    </m:e>
                                  </m:d>
                                </m:den>
                              </m:f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𝒂𝒓𝒄𝒄𝒕𝒈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𝟑</m:t>
                                              </m:r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𝟕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num>
                                        <m:den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𝟒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sz="2000" b="1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sz="2000" b="1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sz="2000" b="1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𝟑</m:t>
                                                  </m:r>
                                                  <m:r>
                                                    <a:rPr lang="en-US" sz="2000" b="1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sz="2000" b="1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𝟕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num>
                                    <m:den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𝟕</m:t>
                                      </m:r>
                                    </m:den>
                                  </m:f>
                                </m:num>
                                <m:den>
                                  <m:rad>
                                    <m:ra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𝟒</m:t>
                                      </m:r>
                                    </m:deg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𝒂𝒓𝒄𝒄𝒕𝒈</m:t>
                                      </m:r>
                                      <m:f>
                                        <m:f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num>
                                        <m:den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𝟕</m:t>
                                          </m:r>
                                        </m:den>
                                      </m:f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ru-RU" sz="2400" b="1" i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194BFA-7CA2-41EF-A73F-683B3C1E9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32" y="1484784"/>
                <a:ext cx="8424936" cy="51846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9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A06CB4-150F-4E08-9FC1-34AC1EC12E79}"/>
              </a:ext>
            </a:extLst>
          </p:cNvPr>
          <p:cNvSpPr txBox="1"/>
          <p:nvPr/>
        </p:nvSpPr>
        <p:spPr>
          <a:xfrm>
            <a:off x="56017" y="372157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 1.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Найти предел последовательности: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C3FAF21-E9D4-410A-8648-14FE07D90399}"/>
                  </a:ext>
                </a:extLst>
              </p:cNvPr>
              <p:cNvSpPr txBox="1"/>
              <p:nvPr/>
            </p:nvSpPr>
            <p:spPr>
              <a:xfrm>
                <a:off x="5913266" y="191415"/>
                <a:ext cx="3312368" cy="733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!+</m:t>
                              </m:r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C3FAF21-E9D4-410A-8648-14FE07D90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266" y="191415"/>
                <a:ext cx="3312368" cy="7331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F2F8EED-1C02-43D4-9E0C-FFD798D5E640}"/>
              </a:ext>
            </a:extLst>
          </p:cNvPr>
          <p:cNvSpPr txBox="1"/>
          <p:nvPr/>
        </p:nvSpPr>
        <p:spPr>
          <a:xfrm>
            <a:off x="56017" y="119675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Найти предел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функции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3468BD-C6BE-4694-A27D-D4ECC67A3A31}"/>
                  </a:ext>
                </a:extLst>
              </p:cNvPr>
              <p:cNvSpPr txBox="1"/>
              <p:nvPr/>
            </p:nvSpPr>
            <p:spPr>
              <a:xfrm>
                <a:off x="4139952" y="1014233"/>
                <a:ext cx="3312368" cy="826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3468BD-C6BE-4694-A27D-D4ECC67A3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014233"/>
                <a:ext cx="3312368" cy="8267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7801216-34FE-4110-8F3F-E0B71D58420B}"/>
              </a:ext>
            </a:extLst>
          </p:cNvPr>
          <p:cNvSpPr txBox="1"/>
          <p:nvPr/>
        </p:nvSpPr>
        <p:spPr>
          <a:xfrm>
            <a:off x="56017" y="2058731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3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Найти предел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функции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6DF82F-5744-442D-AAF5-7CD91DAFD83E}"/>
                  </a:ext>
                </a:extLst>
              </p:cNvPr>
              <p:cNvSpPr txBox="1"/>
              <p:nvPr/>
            </p:nvSpPr>
            <p:spPr>
              <a:xfrm>
                <a:off x="4427984" y="1840934"/>
                <a:ext cx="3312368" cy="786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𝒔𝒊𝒏𝒙</m:t>
                                  </m:r>
                                </m:e>
                              </m:ra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6DF82F-5744-442D-AAF5-7CD91DAFD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840934"/>
                <a:ext cx="3312368" cy="7868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3040D3B-18B6-45A5-8FEA-5EC50D99BD0C}"/>
              </a:ext>
            </a:extLst>
          </p:cNvPr>
          <p:cNvSpPr txBox="1"/>
          <p:nvPr/>
        </p:nvSpPr>
        <p:spPr>
          <a:xfrm>
            <a:off x="0" y="2917625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</a:rPr>
              <a:t>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Найти точки разрыва функции и указать их тип: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63B9E3-F760-4A18-934E-6E78108BAFED}"/>
                  </a:ext>
                </a:extLst>
              </p:cNvPr>
              <p:cNvSpPr txBox="1"/>
              <p:nvPr/>
            </p:nvSpPr>
            <p:spPr>
              <a:xfrm>
                <a:off x="7308304" y="2810269"/>
                <a:ext cx="2213992" cy="7244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63B9E3-F760-4A18-934E-6E78108BAF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2810269"/>
                <a:ext cx="2213992" cy="7244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548AF80-11DD-4FC8-810B-CCC3BA27779B}"/>
              </a:ext>
            </a:extLst>
          </p:cNvPr>
          <p:cNvSpPr txBox="1"/>
          <p:nvPr/>
        </p:nvSpPr>
        <p:spPr>
          <a:xfrm>
            <a:off x="-508" y="3776519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5.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Найти производную функции: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85DA750-32CD-46A2-8CB3-0C35AFF39774}"/>
                  </a:ext>
                </a:extLst>
              </p:cNvPr>
              <p:cNvSpPr txBox="1"/>
              <p:nvPr/>
            </p:nvSpPr>
            <p:spPr>
              <a:xfrm>
                <a:off x="5243264" y="3669163"/>
                <a:ext cx="2213992" cy="6904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85DA750-32CD-46A2-8CB3-0C35AFF39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264" y="3669163"/>
                <a:ext cx="2213992" cy="6904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5638FF7-7C18-494B-AC84-C525464707EC}"/>
              </a:ext>
            </a:extLst>
          </p:cNvPr>
          <p:cNvSpPr txBox="1"/>
          <p:nvPr/>
        </p:nvSpPr>
        <p:spPr>
          <a:xfrm>
            <a:off x="-33512" y="467282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6</a:t>
            </a:r>
            <a:r>
              <a:rPr lang="ru-RU" sz="2400" b="1" dirty="0">
                <a:latin typeface="Times New Roman" panose="02020603050405020304" pitchFamily="18" charset="0"/>
              </a:rPr>
              <a:t>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Найти производную функции: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B28446-2A9B-4B08-B3C7-711B10619968}"/>
                  </a:ext>
                </a:extLst>
              </p:cNvPr>
              <p:cNvSpPr txBox="1"/>
              <p:nvPr/>
            </p:nvSpPr>
            <p:spPr>
              <a:xfrm>
                <a:off x="5580112" y="4692487"/>
                <a:ext cx="2592288" cy="407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B28446-2A9B-4B08-B3C7-711B10619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692487"/>
                <a:ext cx="2592288" cy="407099"/>
              </a:xfrm>
              <a:prstGeom prst="rect">
                <a:avLst/>
              </a:prstGeom>
              <a:blipFill>
                <a:blip r:embed="rId7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B39024E8-161E-48C2-ABDD-5F8E5250B423}"/>
              </a:ext>
            </a:extLst>
          </p:cNvPr>
          <p:cNvSpPr txBox="1"/>
          <p:nvPr/>
        </p:nvSpPr>
        <p:spPr>
          <a:xfrm>
            <a:off x="0" y="5606534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7</a:t>
            </a:r>
            <a:r>
              <a:rPr lang="ru-RU" sz="2400" b="1" dirty="0">
                <a:latin typeface="Times New Roman" panose="02020603050405020304" pitchFamily="18" charset="0"/>
              </a:rPr>
              <a:t>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Найти производную функции: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1D2B9BA-B852-4542-87C9-C7F78043115D}"/>
                  </a:ext>
                </a:extLst>
              </p:cNvPr>
              <p:cNvSpPr txBox="1"/>
              <p:nvPr/>
            </p:nvSpPr>
            <p:spPr>
              <a:xfrm>
                <a:off x="5166320" y="5629419"/>
                <a:ext cx="4283968" cy="469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1D2B9BA-B852-4542-87C9-C7F780431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320" y="5629419"/>
                <a:ext cx="4283968" cy="469103"/>
              </a:xfrm>
              <a:prstGeom prst="rect">
                <a:avLst/>
              </a:prstGeom>
              <a:blipFill>
                <a:blip r:embed="rId8"/>
                <a:stretch>
                  <a:fillRect b="-11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26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EA40ABB-D2B8-4D33-9BC9-D6D5075FC808}"/>
                  </a:ext>
                </a:extLst>
              </p:cNvPr>
              <p:cNvSpPr txBox="1"/>
              <p:nvPr/>
            </p:nvSpPr>
            <p:spPr>
              <a:xfrm>
                <a:off x="0" y="260647"/>
                <a:ext cx="8856984" cy="631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/>
                  <a:t>Задача</a:t>
                </a:r>
                <a:r>
                  <a:rPr lang="ru-RU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</a:rPr>
                  <a:t>8</a:t>
                </a:r>
                <a:r>
                  <a:rPr lang="ru-RU" sz="2400" b="1" dirty="0">
                    <a:latin typeface="Times New Roman" panose="02020603050405020304" pitchFamily="18" charset="0"/>
                  </a:rPr>
                  <a:t>.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Найти производную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𝒅𝒚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функции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заданной неявно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:endParaRPr lang="ru-RU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EA40ABB-D2B8-4D33-9BC9-D6D5075FC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0647"/>
                <a:ext cx="8856984" cy="631391"/>
              </a:xfrm>
              <a:prstGeom prst="rect">
                <a:avLst/>
              </a:prstGeom>
              <a:blipFill>
                <a:blip r:embed="rId2"/>
                <a:stretch>
                  <a:fillRect l="-1032" b="-8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864B09-506C-48A7-8B45-3BB8DD05B813}"/>
                  </a:ext>
                </a:extLst>
              </p:cNvPr>
              <p:cNvSpPr txBox="1"/>
              <p:nvPr/>
            </p:nvSpPr>
            <p:spPr>
              <a:xfrm>
                <a:off x="3132348" y="1013214"/>
                <a:ext cx="259228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864B09-506C-48A7-8B45-3BB8DD05B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348" y="1013214"/>
                <a:ext cx="2592288" cy="400110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B1D494B-6E61-46B3-8B54-5E105CE77E27}"/>
              </a:ext>
            </a:extLst>
          </p:cNvPr>
          <p:cNvSpPr txBox="1"/>
          <p:nvPr/>
        </p:nvSpPr>
        <p:spPr>
          <a:xfrm>
            <a:off x="6039" y="1708094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9</a:t>
            </a:r>
            <a:r>
              <a:rPr lang="ru-RU" sz="2400" b="1" dirty="0">
                <a:latin typeface="Times New Roman" panose="02020603050405020304" pitchFamily="18" charset="0"/>
              </a:rPr>
              <a:t>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Найти общее выражение для производной порядка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 функции :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E836F5E-D940-403C-A680-A55894715B48}"/>
                  </a:ext>
                </a:extLst>
              </p:cNvPr>
              <p:cNvSpPr txBox="1"/>
              <p:nvPr/>
            </p:nvSpPr>
            <p:spPr>
              <a:xfrm>
                <a:off x="1547664" y="2161851"/>
                <a:ext cx="259228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).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E836F5E-D940-403C-A680-A55894715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161851"/>
                <a:ext cx="2592288" cy="400110"/>
              </a:xfrm>
              <a:prstGeom prst="rect">
                <a:avLst/>
              </a:prstGeom>
              <a:blipFill>
                <a:blip r:embed="rId4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DE321D9-89FD-429F-90EA-ADEA7FD1294F}"/>
              </a:ext>
            </a:extLst>
          </p:cNvPr>
          <p:cNvSpPr txBox="1"/>
          <p:nvPr/>
        </p:nvSpPr>
        <p:spPr>
          <a:xfrm>
            <a:off x="0" y="2967335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10</a:t>
            </a:r>
            <a:r>
              <a:rPr lang="ru-RU" sz="2400" b="1" dirty="0">
                <a:latin typeface="Times New Roman" panose="02020603050405020304" pitchFamily="18" charset="0"/>
              </a:rPr>
              <a:t>. </a:t>
            </a:r>
            <a: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Продифференцировать функцию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1CA4B45-436C-41E7-AF79-66CAAD1C3D1C}"/>
                  </a:ext>
                </a:extLst>
              </p:cNvPr>
              <p:cNvSpPr txBox="1"/>
              <p:nvPr/>
            </p:nvSpPr>
            <p:spPr>
              <a:xfrm>
                <a:off x="755576" y="3826734"/>
                <a:ext cx="7632848" cy="12123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𝒕𝒈</m:t>
                                  </m:r>
                                  <m:d>
                                    <m:d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𝒄𝒐𝒔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sup>
                                      </m:sSup>
                                      <m:f>
                                        <m:f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ad>
                                    <m:rad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𝟒</m:t>
                                      </m:r>
                                    </m:deg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𝒂𝒓𝒄𝒄𝒕𝒈</m:t>
                                      </m:r>
                                      <m:f>
                                        <m:fPr>
                                          <m:ctrlP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num>
                                        <m:den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𝟕</m:t>
                                          </m:r>
                                        </m:den>
                                      </m:f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𝒂𝒓𝒄𝒄𝒐𝒔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𝟕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1CA4B45-436C-41E7-AF79-66CAAD1C3D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826734"/>
                <a:ext cx="7632848" cy="12123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7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7B9BD9-0CF1-4BE4-9EFB-42D41880BD8D}"/>
              </a:ext>
            </a:extLst>
          </p:cNvPr>
          <p:cNvSpPr txBox="1"/>
          <p:nvPr/>
        </p:nvSpPr>
        <p:spPr>
          <a:xfrm>
            <a:off x="56017" y="372157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 1.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Найти предел последовательности: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F733BFE-6D4C-412F-9770-307CFA100B8B}"/>
                  </a:ext>
                </a:extLst>
              </p:cNvPr>
              <p:cNvSpPr txBox="1"/>
              <p:nvPr/>
            </p:nvSpPr>
            <p:spPr>
              <a:xfrm>
                <a:off x="5913266" y="191415"/>
                <a:ext cx="3312368" cy="733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!+</m:t>
                              </m:r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F733BFE-6D4C-412F-9770-307CFA100B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266" y="191415"/>
                <a:ext cx="3312368" cy="7331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AC1EBE-894B-4302-AB06-6CAA71FF24BD}"/>
                  </a:ext>
                </a:extLst>
              </p:cNvPr>
              <p:cNvSpPr txBox="1"/>
              <p:nvPr/>
            </p:nvSpPr>
            <p:spPr>
              <a:xfrm>
                <a:off x="106996" y="1746577"/>
                <a:ext cx="92170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Что бы избавиться от неопределенности, необходимо числитель и знаменатель разделить на слагаемое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AC1EBE-894B-4302-AB06-6CAA71FF24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96" y="1746577"/>
                <a:ext cx="9217024" cy="830997"/>
              </a:xfrm>
              <a:prstGeom prst="rect">
                <a:avLst/>
              </a:prstGeom>
              <a:blipFill>
                <a:blip r:embed="rId3"/>
                <a:stretch>
                  <a:fillRect l="-1058" t="-5882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E6E7279-166E-4B40-84F4-1797A7E890B0}"/>
                  </a:ext>
                </a:extLst>
              </p:cNvPr>
              <p:cNvSpPr txBox="1"/>
              <p:nvPr/>
            </p:nvSpPr>
            <p:spPr>
              <a:xfrm>
                <a:off x="-81634" y="2591157"/>
                <a:ext cx="9307268" cy="1274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!+</m:t>
                              </m:r>
                              <m:d>
                                <m: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d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num>
                            <m:den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den>
                          </m:f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d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!+</m:t>
                                  </m:r>
                                  <m:d>
                                    <m: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e>
                                  </m:d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d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d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e>
                                  </m:d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d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!</m:t>
                                  </m:r>
                                </m:den>
                              </m:f>
                            </m:den>
                          </m:f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e>
                                      </m:d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num>
                                    <m:den>
                                      <m:d>
                                        <m:d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e>
                                      </m:d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den>
                                  </m:f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r>
                                            <a:rPr lang="ru-RU" sz="2000" b="1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ru-RU" sz="2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e>
                                      </m:d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num>
                                    <m:den>
                                      <m:d>
                                        <m:d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e>
                                      </m:d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den>
                                  </m:f>
                                </m:num>
                                <m:den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e>
                                      </m:d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num>
                                    <m:den>
                                      <m:d>
                                        <m:d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e>
                                      </m:d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den>
                                  </m:f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d>
                                        <m:d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r>
                                            <a:rPr lang="ru-RU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ru-RU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e>
                                      </m:d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num>
                                    <m:den>
                                      <m:d>
                                        <m:d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𝟑</m:t>
                                          </m:r>
                                        </m:e>
                                      </m:d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!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E6E7279-166E-4B40-84F4-1797A7E890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1634" y="2591157"/>
                <a:ext cx="9307268" cy="12749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A495470-29E9-4385-BF73-780FCDB653F0}"/>
                  </a:ext>
                </a:extLst>
              </p:cNvPr>
              <p:cNvSpPr txBox="1"/>
              <p:nvPr/>
            </p:nvSpPr>
            <p:spPr>
              <a:xfrm>
                <a:off x="-972616" y="4014083"/>
                <a:ext cx="4665406" cy="11224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US" sz="18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8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  <m:r>
                                        <a:rPr lang="en-US" sz="18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8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d>
                                </m:den>
                              </m:f>
                            </m:num>
                            <m:den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8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1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  <m:r>
                                        <a:rPr lang="en-US" sz="18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8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d>
                                </m:den>
                              </m:f>
                            </m:den>
                          </m:f>
                          <m:r>
                            <a:rPr lang="ru-RU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1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18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A495470-29E9-4385-BF73-780FCDB65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72616" y="4014083"/>
                <a:ext cx="4665406" cy="11224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00C9DC13-56FB-4BC9-A21B-1EE27AE08471}"/>
              </a:ext>
            </a:extLst>
          </p:cNvPr>
          <p:cNvCxnSpPr>
            <a:cxnSpLocks/>
          </p:cNvCxnSpPr>
          <p:nvPr/>
        </p:nvCxnSpPr>
        <p:spPr>
          <a:xfrm>
            <a:off x="1852424" y="5136506"/>
            <a:ext cx="288032" cy="257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9A20977D-381E-4464-8F14-08080E8C030B}"/>
              </a:ext>
            </a:extLst>
          </p:cNvPr>
          <p:cNvCxnSpPr/>
          <p:nvPr/>
        </p:nvCxnSpPr>
        <p:spPr>
          <a:xfrm flipV="1">
            <a:off x="1799692" y="3986493"/>
            <a:ext cx="36004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5AFA231-2CF5-4E09-9139-9E7174762E8D}"/>
              </a:ext>
            </a:extLst>
          </p:cNvPr>
          <p:cNvSpPr txBox="1"/>
          <p:nvPr/>
        </p:nvSpPr>
        <p:spPr>
          <a:xfrm>
            <a:off x="2195736" y="3689169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ru-RU" dirty="0"/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FC4F84-0696-43E8-9690-0BD105E9B0AF}"/>
              </a:ext>
            </a:extLst>
          </p:cNvPr>
          <p:cNvSpPr txBox="1"/>
          <p:nvPr/>
        </p:nvSpPr>
        <p:spPr>
          <a:xfrm>
            <a:off x="2140456" y="5251978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ru-RU" dirty="0"/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486C7C8-CD74-42D2-86DC-F00F1A650D3D}"/>
                  </a:ext>
                </a:extLst>
              </p:cNvPr>
              <p:cNvSpPr txBox="1"/>
              <p:nvPr/>
            </p:nvSpPr>
            <p:spPr>
              <a:xfrm>
                <a:off x="0" y="5618568"/>
                <a:ext cx="7600090" cy="6857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1800" b="1" i="1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1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en-US" sz="1800" b="1" i="1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ru-RU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ru-RU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)∙∙∙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)∙</m:t>
                          </m:r>
                          <m:d>
                            <m:d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ru-RU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)∙∙∙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486C7C8-CD74-42D2-86DC-F00F1A650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18568"/>
                <a:ext cx="7600090" cy="6857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01B51D8-E7D6-40BA-917C-31E004F666AA}"/>
                  </a:ext>
                </a:extLst>
              </p:cNvPr>
              <p:cNvSpPr txBox="1"/>
              <p:nvPr/>
            </p:nvSpPr>
            <p:spPr>
              <a:xfrm>
                <a:off x="2792321" y="1163172"/>
                <a:ext cx="3384376" cy="40011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bg2">
                    <a:lumMod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!=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)∙∙∙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01B51D8-E7D6-40BA-917C-31E004F66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321" y="1163172"/>
                <a:ext cx="3384376" cy="400110"/>
              </a:xfrm>
              <a:prstGeom prst="rect">
                <a:avLst/>
              </a:prstGeom>
              <a:blipFill>
                <a:blip r:embed="rId7"/>
                <a:stretch>
                  <a:fillRect b="-11429"/>
                </a:stretch>
              </a:blipFill>
              <a:ln w="28575">
                <a:solidFill>
                  <a:schemeClr val="bg2">
                    <a:lumMod val="2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64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CB00C2-540E-4A9E-A03D-77BCF6F8AFD3}"/>
              </a:ext>
            </a:extLst>
          </p:cNvPr>
          <p:cNvSpPr txBox="1"/>
          <p:nvPr/>
        </p:nvSpPr>
        <p:spPr>
          <a:xfrm>
            <a:off x="0" y="260648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Найти предел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функции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F437A1-A0D9-4A0F-8CA2-5B88EF31D57E}"/>
                  </a:ext>
                </a:extLst>
              </p:cNvPr>
              <p:cNvSpPr txBox="1"/>
              <p:nvPr/>
            </p:nvSpPr>
            <p:spPr>
              <a:xfrm>
                <a:off x="4211960" y="78129"/>
                <a:ext cx="3312368" cy="826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F437A1-A0D9-4A0F-8CA2-5B88EF31D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78129"/>
                <a:ext cx="3312368" cy="8267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73F8E83-C018-4DF3-90C9-5917A771E7DE}"/>
              </a:ext>
            </a:extLst>
          </p:cNvPr>
          <p:cNvSpPr txBox="1"/>
          <p:nvPr/>
        </p:nvSpPr>
        <p:spPr>
          <a:xfrm>
            <a:off x="0" y="980728"/>
            <a:ext cx="921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Что бы избавиться от неопределенности, необходимо числитель и знаменатель</a:t>
            </a:r>
            <a:r>
              <a:rPr lang="en-US" sz="2400" dirty="0"/>
              <a:t> </a:t>
            </a:r>
            <a:r>
              <a:rPr lang="ru-RU" sz="2400" dirty="0"/>
              <a:t>умножить и разделить на соответствующие сопряженные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BB5F53-1635-49EC-B529-5F1B2F8F1BA2}"/>
                  </a:ext>
                </a:extLst>
              </p:cNvPr>
              <p:cNvSpPr txBox="1"/>
              <p:nvPr/>
            </p:nvSpPr>
            <p:spPr>
              <a:xfrm>
                <a:off x="67168" y="2348880"/>
                <a:ext cx="9149856" cy="866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g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num>
                            <m:den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den>
                          </m:f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→−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𝟖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ru-RU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ad>
                                    <m:ra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ctrlPr>
                                        <a:rPr lang="ru-RU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ru-RU" sz="2000" b="1" i="1" smtClean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sSup>
                                        <m:sSupPr>
                                          <m:ctrlPr>
                                            <a:rPr lang="ru-RU" sz="20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rad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ad>
                                    <m:ra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ctrlPr>
                                        <a:rPr lang="ru-RU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ru-RU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sSup>
                                        <m:sSupPr>
                                          <m:ctrlPr>
                                            <a:rPr lang="ru-RU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rad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BB5F53-1635-49EC-B529-5F1B2F8F1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68" y="2348880"/>
                <a:ext cx="9149856" cy="8667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A64680-8A59-4B6F-AC9D-E1585962B58D}"/>
                  </a:ext>
                </a:extLst>
              </p:cNvPr>
              <p:cNvSpPr txBox="1"/>
              <p:nvPr/>
            </p:nvSpPr>
            <p:spPr>
              <a:xfrm>
                <a:off x="-828092" y="3429000"/>
                <a:ext cx="10513168" cy="8764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ad>
                                    <m:ra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ctrlPr>
                                        <a:rPr lang="ru-RU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ru-RU" sz="2000" b="1" i="1" smtClean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sSup>
                                        <m:sSupPr>
                                          <m:ctrlPr>
                                            <a:rPr lang="ru-RU" sz="20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 smtClean="0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ad>
                                    <m:ra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ctrlPr>
                                        <a:rPr lang="ru-RU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ru-RU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sSup>
                                        <m:sSupPr>
                                          <m:ctrlPr>
                                            <a:rPr lang="ru-RU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A64680-8A59-4B6F-AC9D-E1585962B5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28092" y="3429000"/>
                <a:ext cx="10513168" cy="8764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CD4ABD-3D05-4FC4-99BF-05713AE89560}"/>
                  </a:ext>
                </a:extLst>
              </p:cNvPr>
              <p:cNvSpPr txBox="1"/>
              <p:nvPr/>
            </p:nvSpPr>
            <p:spPr>
              <a:xfrm>
                <a:off x="-252536" y="4449515"/>
                <a:ext cx="5289754" cy="8764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</m:lim>
                          </m:limLow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ad>
                                    <m:rad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ctrlPr>
                                        <a:rPr lang="ru-RU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ru-RU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deg>
                                    <m:e>
                                      <m:sSup>
                                        <m:sSupPr>
                                          <m:ctrlPr>
                                            <a:rPr lang="ru-RU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rad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CD4ABD-3D05-4FC4-99BF-05713AE89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2536" y="4449515"/>
                <a:ext cx="5289754" cy="8764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687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440410-904F-4817-AE75-BC38576CA74F}"/>
              </a:ext>
            </a:extLst>
          </p:cNvPr>
          <p:cNvSpPr txBox="1"/>
          <p:nvPr/>
        </p:nvSpPr>
        <p:spPr>
          <a:xfrm>
            <a:off x="0" y="260648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3</a:t>
            </a:r>
            <a:r>
              <a:rPr lang="ru-RU" sz="2400" b="1" dirty="0">
                <a:latin typeface="Times New Roman" panose="02020603050405020304" pitchFamily="18" charset="0"/>
              </a:rPr>
              <a:t>.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Найти предел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функции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6BA92D-07E7-4D18-B0DF-2ABBB4234EDD}"/>
                  </a:ext>
                </a:extLst>
              </p:cNvPr>
              <p:cNvSpPr txBox="1"/>
              <p:nvPr/>
            </p:nvSpPr>
            <p:spPr>
              <a:xfrm>
                <a:off x="4211960" y="78129"/>
                <a:ext cx="3312368" cy="786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𝒔𝒊𝒏𝒙</m:t>
                                  </m:r>
                                </m:e>
                              </m:ra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6BA92D-07E7-4D18-B0DF-2ABBB4234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78129"/>
                <a:ext cx="3312368" cy="7868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1854CB4-E1DE-4A43-85F4-15B7684B1343}"/>
              </a:ext>
            </a:extLst>
          </p:cNvPr>
          <p:cNvSpPr txBox="1"/>
          <p:nvPr/>
        </p:nvSpPr>
        <p:spPr>
          <a:xfrm>
            <a:off x="0" y="980728"/>
            <a:ext cx="921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Что бы избавиться от неопределенности, необходимо умножить и разделить на соответствующее сопряженное и воспользоваться эквивалентными функциями: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71B331-B7E0-4555-97E9-D67423DF5A87}"/>
                  </a:ext>
                </a:extLst>
              </p:cNvPr>
              <p:cNvSpPr txBox="1"/>
              <p:nvPr/>
            </p:nvSpPr>
            <p:spPr>
              <a:xfrm>
                <a:off x="1404156" y="2296838"/>
                <a:ext cx="6408712" cy="40011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bg2">
                    <a:lumMod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ru-RU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    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000" b="1" dirty="0"/>
                  <a:t>                 </a:t>
                </a:r>
                <a:endParaRPr lang="ru-RU" sz="20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71B331-B7E0-4555-97E9-D67423DF5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156" y="2296838"/>
                <a:ext cx="640871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bg2">
                    <a:lumMod val="2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BB1EC3B-70ED-4523-863B-21EACDEF65B0}"/>
                  </a:ext>
                </a:extLst>
              </p:cNvPr>
              <p:cNvSpPr txBox="1"/>
              <p:nvPr/>
            </p:nvSpPr>
            <p:spPr>
              <a:xfrm>
                <a:off x="107504" y="3014623"/>
                <a:ext cx="8352928" cy="828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𝒔𝒊𝒏𝒙</m:t>
                                  </m:r>
                                </m:e>
                              </m:rad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ru-RU" sz="20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𝒔𝒊𝒏𝒙</m:t>
                                      </m:r>
                                    </m:e>
                                  </m:rad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sup>
                                  </m:s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𝒔𝒊𝒏𝒙</m:t>
                                      </m:r>
                                    </m:e>
                                  </m:rad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𝒔𝒊𝒏𝒙</m:t>
                                      </m:r>
                                    </m:e>
                                  </m:rad>
                                  <m:r>
                                    <a:rPr lang="ru-RU" sz="2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BB1EC3B-70ED-4523-863B-21EACDEF65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14623"/>
                <a:ext cx="8352928" cy="8287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9F4637-C420-4B3B-A58C-E39CBE8481A7}"/>
                  </a:ext>
                </a:extLst>
              </p:cNvPr>
              <p:cNvSpPr txBox="1"/>
              <p:nvPr/>
            </p:nvSpPr>
            <p:spPr>
              <a:xfrm>
                <a:off x="35496" y="4077072"/>
                <a:ext cx="835292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𝒔𝒊𝒏𝒙</m:t>
                                  </m:r>
                                </m:e>
                              </m:rad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ru-RU" sz="2000" b="1" i="1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𝒔𝒊𝒏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p>
                                          <m:r>
                                            <a:rPr lang="en-US" sz="2000" b="1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sup>
                                  </m:s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)(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</a:rPr>
                                        <m:t>𝒔𝒊𝒏𝒙</m:t>
                                      </m:r>
                                    </m:e>
                                  </m:rad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9F4637-C420-4B3B-A58C-E39CBE848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077072"/>
                <a:ext cx="8352928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419B02-8D04-4317-A248-4221A6268556}"/>
                  </a:ext>
                </a:extLst>
              </p:cNvPr>
              <p:cNvSpPr txBox="1"/>
              <p:nvPr/>
            </p:nvSpPr>
            <p:spPr>
              <a:xfrm>
                <a:off x="101425" y="5088683"/>
                <a:ext cx="6078966" cy="7185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1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ru-RU" sz="18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800" b="1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18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8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1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800" b="1" i="1">
                                      <a:latin typeface="Cambria Math" panose="02040503050406030204" pitchFamily="18" charset="0"/>
                                    </a:rPr>
                                    <m:t>𝒔𝒊𝒏𝒙</m:t>
                                  </m:r>
                                </m:e>
                              </m:rad>
                              <m:r>
                                <a:rPr lang="ru-RU" sz="18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ru-RU" sz="18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ru-RU" sz="1800" b="1" i="1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ru-RU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  <m:t>𝒔𝒊𝒏𝒙</m:t>
                                      </m:r>
                                    </m:e>
                                  </m:rad>
                                  <m:r>
                                    <a:rPr lang="ru-RU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ru-RU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419B02-8D04-4317-A248-4221A6268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25" y="5088683"/>
                <a:ext cx="6078966" cy="7185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1F13FCCB-B2FC-4541-AFF2-377475766362}"/>
              </a:ext>
            </a:extLst>
          </p:cNvPr>
          <p:cNvCxnSpPr>
            <a:cxnSpLocks/>
          </p:cNvCxnSpPr>
          <p:nvPr/>
        </p:nvCxnSpPr>
        <p:spPr>
          <a:xfrm>
            <a:off x="4634787" y="5748562"/>
            <a:ext cx="288032" cy="257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3E7AC3C-A318-46DD-A2EF-A8AD76BD77C8}"/>
              </a:ext>
            </a:extLst>
          </p:cNvPr>
          <p:cNvSpPr txBox="1"/>
          <p:nvPr/>
        </p:nvSpPr>
        <p:spPr>
          <a:xfrm>
            <a:off x="4922819" y="5904636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/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854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CAFCB7-4E31-4D10-B1E2-D88AF23BAC19}"/>
              </a:ext>
            </a:extLst>
          </p:cNvPr>
          <p:cNvSpPr txBox="1"/>
          <p:nvPr/>
        </p:nvSpPr>
        <p:spPr>
          <a:xfrm>
            <a:off x="0" y="332656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</a:rPr>
              <a:t>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Найти точки разрыва функции и указать их тип: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C7EB9A-6711-4F0D-8614-C39571B14E93}"/>
                  </a:ext>
                </a:extLst>
              </p:cNvPr>
              <p:cNvSpPr txBox="1"/>
              <p:nvPr/>
            </p:nvSpPr>
            <p:spPr>
              <a:xfrm>
                <a:off x="7308304" y="201241"/>
                <a:ext cx="2213992" cy="7244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C7EB9A-6711-4F0D-8614-C39571B14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201241"/>
                <a:ext cx="2213992" cy="7244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5FF100-836B-492A-B580-03A7865F5732}"/>
                  </a:ext>
                </a:extLst>
              </p:cNvPr>
              <p:cNvSpPr txBox="1"/>
              <p:nvPr/>
            </p:nvSpPr>
            <p:spPr>
              <a:xfrm>
                <a:off x="107504" y="1057150"/>
                <a:ext cx="9217024" cy="847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Точками разрыва будут значения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( 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не существует функция </a:t>
                </a:r>
                <a14:m>
                  <m:oMath xmlns:m="http://schemas.openxmlformats.org/officeDocument/2006/math">
                    <m:r>
                      <a:rPr 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y</m:t>
                    </m:r>
                    <m:r>
                      <a:rPr lang="en-US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2400"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|</m:t>
                        </m:r>
                        <m:r>
                          <a:rPr lang="en-US" sz="2400"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𝒙</m:t>
                        </m:r>
                        <m:r>
                          <a:rPr lang="en-US" sz="2400"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|</m:t>
                        </m:r>
                      </m:e>
                    </m:func>
                  </m:oMath>
                </a14:m>
                <a:r>
                  <a:rPr lang="ru-RU" sz="2000" dirty="0"/>
                  <a:t> </a:t>
                </a:r>
                <a:r>
                  <a:rPr lang="en-US" sz="2000" dirty="0"/>
                  <a:t>) 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ru-RU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(знаменатель становится равным 0).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5FF100-836B-492A-B580-03A7865F5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057150"/>
                <a:ext cx="9217024" cy="847220"/>
              </a:xfrm>
              <a:prstGeom prst="rect">
                <a:avLst/>
              </a:prstGeom>
              <a:blipFill>
                <a:blip r:embed="rId3"/>
                <a:stretch>
                  <a:fillRect l="-1058" t="-6475" b="-136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B2F6D00-6D55-44AB-8FC9-1F3822AA2714}"/>
                  </a:ext>
                </a:extLst>
              </p:cNvPr>
              <p:cNvSpPr txBox="1"/>
              <p:nvPr/>
            </p:nvSpPr>
            <p:spPr>
              <a:xfrm>
                <a:off x="846544" y="2276872"/>
                <a:ext cx="125822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B2F6D00-6D55-44AB-8FC9-1F3822AA2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544" y="2276872"/>
                <a:ext cx="1258224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24FAEE8-9258-4AE4-B8CE-21F9D231CFD5}"/>
                  </a:ext>
                </a:extLst>
              </p:cNvPr>
              <p:cNvSpPr txBox="1"/>
              <p:nvPr/>
            </p:nvSpPr>
            <p:spPr>
              <a:xfrm>
                <a:off x="-180528" y="2852936"/>
                <a:ext cx="3600400" cy="685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den>
                          </m:f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24FAEE8-9258-4AE4-B8CE-21F9D231C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2852936"/>
                <a:ext cx="3600400" cy="6851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3BF6A04-DA2D-4CD3-8B14-524E27B906A8}"/>
                  </a:ext>
                </a:extLst>
              </p:cNvPr>
              <p:cNvSpPr txBox="1"/>
              <p:nvPr/>
            </p:nvSpPr>
            <p:spPr>
              <a:xfrm>
                <a:off x="251521" y="3962985"/>
                <a:ext cx="30963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ru-RU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ru-RU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устранимый разрыв</m:t>
                    </m:r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3BF6A04-DA2D-4CD3-8B14-524E27B90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3962985"/>
                <a:ext cx="3096344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D70A2DD-D49E-4103-BC0D-4579E1583757}"/>
                  </a:ext>
                </a:extLst>
              </p:cNvPr>
              <p:cNvSpPr txBox="1"/>
              <p:nvPr/>
            </p:nvSpPr>
            <p:spPr>
              <a:xfrm>
                <a:off x="3942888" y="2276872"/>
                <a:ext cx="125822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ru-RU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ru-RU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D70A2DD-D49E-4103-BC0D-4579E1583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888" y="2276872"/>
                <a:ext cx="1258224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785113-5CC1-4512-9EBE-C71CC55A9B7C}"/>
                  </a:ext>
                </a:extLst>
              </p:cNvPr>
              <p:cNvSpPr txBox="1"/>
              <p:nvPr/>
            </p:nvSpPr>
            <p:spPr>
              <a:xfrm>
                <a:off x="2727432" y="2812110"/>
                <a:ext cx="3600400" cy="685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den>
                          </m:f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1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785113-5CC1-4512-9EBE-C71CC55A9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432" y="2812110"/>
                <a:ext cx="3600400" cy="6851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1C2C29C-8342-4916-8BEA-FB3F37911400}"/>
                  </a:ext>
                </a:extLst>
              </p:cNvPr>
              <p:cNvSpPr txBox="1"/>
              <p:nvPr/>
            </p:nvSpPr>
            <p:spPr>
              <a:xfrm>
                <a:off x="6679192" y="2276872"/>
                <a:ext cx="125822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ru-RU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1C2C29C-8342-4916-8BEA-FB3F379114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192" y="2276872"/>
                <a:ext cx="1258224" cy="369332"/>
              </a:xfrm>
              <a:prstGeom prst="rect">
                <a:avLst/>
              </a:prstGeom>
              <a:blipFill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E11C09-A289-4424-AF47-C4C0D02D8045}"/>
                  </a:ext>
                </a:extLst>
              </p:cNvPr>
              <p:cNvSpPr txBox="1"/>
              <p:nvPr/>
            </p:nvSpPr>
            <p:spPr>
              <a:xfrm>
                <a:off x="5712907" y="2753353"/>
                <a:ext cx="3600400" cy="685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den>
                          </m:f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1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E11C09-A289-4424-AF47-C4C0D02D8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907" y="2753353"/>
                <a:ext cx="3600400" cy="6851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30CAE3-E575-4DDE-8955-8F4C5DB868FB}"/>
                  </a:ext>
                </a:extLst>
              </p:cNvPr>
              <p:cNvSpPr txBox="1"/>
              <p:nvPr/>
            </p:nvSpPr>
            <p:spPr>
              <a:xfrm>
                <a:off x="4691455" y="4364407"/>
                <a:ext cx="3096344" cy="381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ru-RU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ru-RU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ru-RU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ru-RU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разрыв 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II</m:t>
                    </m:r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рода</m:t>
                    </m:r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30CAE3-E575-4DDE-8955-8F4C5DB86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455" y="4364407"/>
                <a:ext cx="3096344" cy="381515"/>
              </a:xfrm>
              <a:prstGeom prst="rect">
                <a:avLst/>
              </a:prstGeom>
              <a:blipFill>
                <a:blip r:embed="rId11"/>
                <a:stretch>
                  <a:fillRect t="-9524" b="-206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21A822D-10BF-4B78-8EC0-99AD5B6A6E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3360" y="4396970"/>
            <a:ext cx="2074409" cy="239953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115F588-C4CB-4F98-ACA5-44E37ABBC863}"/>
                  </a:ext>
                </a:extLst>
              </p:cNvPr>
              <p:cNvSpPr txBox="1"/>
              <p:nvPr/>
            </p:nvSpPr>
            <p:spPr>
              <a:xfrm>
                <a:off x="2736693" y="3424188"/>
                <a:ext cx="3600400" cy="685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den>
                          </m:f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1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115F588-C4CB-4F98-ACA5-44E37ABBC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693" y="3424188"/>
                <a:ext cx="3600400" cy="68518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6A9110-6160-4E40-B2EC-40FC9229A450}"/>
                  </a:ext>
                </a:extLst>
              </p:cNvPr>
              <p:cNvSpPr txBox="1"/>
              <p:nvPr/>
            </p:nvSpPr>
            <p:spPr>
              <a:xfrm>
                <a:off x="5796136" y="3324605"/>
                <a:ext cx="3600400" cy="685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18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den>
                          </m:f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1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6A9110-6160-4E40-B2EC-40FC9229A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324605"/>
                <a:ext cx="3600400" cy="68518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80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1F7878-A5C0-4A44-83A6-B7FD63264DBC}"/>
              </a:ext>
            </a:extLst>
          </p:cNvPr>
          <p:cNvSpPr txBox="1"/>
          <p:nvPr/>
        </p:nvSpPr>
        <p:spPr>
          <a:xfrm>
            <a:off x="0" y="332656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5.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Найти производную функции: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1589BB-3B91-4E3B-B2BB-23BC8255F606}"/>
                  </a:ext>
                </a:extLst>
              </p:cNvPr>
              <p:cNvSpPr txBox="1"/>
              <p:nvPr/>
            </p:nvSpPr>
            <p:spPr>
              <a:xfrm>
                <a:off x="5292080" y="215170"/>
                <a:ext cx="2213992" cy="6904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1589BB-3B91-4E3B-B2BB-23BC8255F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15170"/>
                <a:ext cx="2213992" cy="6904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C81C746-2737-4809-B7CF-FFDACA65868E}"/>
              </a:ext>
            </a:extLst>
          </p:cNvPr>
          <p:cNvSpPr txBox="1"/>
          <p:nvPr/>
        </p:nvSpPr>
        <p:spPr>
          <a:xfrm>
            <a:off x="107504" y="970890"/>
            <a:ext cx="946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Для поиска производной надо воспользоваться правилами дифференцирования: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34942B-CD91-438D-AB8E-D7E540064A7C}"/>
                  </a:ext>
                </a:extLst>
              </p:cNvPr>
              <p:cNvSpPr txBox="1"/>
              <p:nvPr/>
            </p:nvSpPr>
            <p:spPr>
              <a:xfrm>
                <a:off x="1224136" y="1978456"/>
                <a:ext cx="6408712" cy="692241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bg2">
                    <a:lumMod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𝒖𝒗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𝒖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𝒖</m:t>
                                </m:r>
                              </m:num>
                              <m:den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𝒗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𝒖</m:t>
                        </m:r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b="1" dirty="0"/>
                  <a:t>                 </a:t>
                </a:r>
                <a:endParaRPr lang="ru-RU" sz="20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34942B-CD91-438D-AB8E-D7E540064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136" y="1978456"/>
                <a:ext cx="6408712" cy="6922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bg2">
                    <a:lumMod val="2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6F0DA65-2A56-4B62-A2E2-16F024887ACA}"/>
                  </a:ext>
                </a:extLst>
              </p:cNvPr>
              <p:cNvSpPr txBox="1"/>
              <p:nvPr/>
            </p:nvSpPr>
            <p:spPr>
              <a:xfrm>
                <a:off x="359532" y="3081194"/>
                <a:ext cx="8424936" cy="8231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𝒔𝒊𝒏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𝟓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𝒔𝒊𝒏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6F0DA65-2A56-4B62-A2E2-16F024887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32" y="3081194"/>
                <a:ext cx="8424936" cy="8231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35F095-BFE0-412E-86CC-2C88BE3C5828}"/>
                  </a:ext>
                </a:extLst>
              </p:cNvPr>
              <p:cNvSpPr txBox="1"/>
              <p:nvPr/>
            </p:nvSpPr>
            <p:spPr>
              <a:xfrm>
                <a:off x="1763688" y="4314865"/>
                <a:ext cx="5616624" cy="7956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𝒄𝒐𝒔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𝒔𝒊𝒏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sup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sup>
                            </m:sSup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200" b="1" dirty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35F095-BFE0-412E-86CC-2C88BE3C5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314865"/>
                <a:ext cx="5616624" cy="7956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8BCC6-3EF0-407D-BC05-234728A30AF3}"/>
              </a:ext>
            </a:extLst>
          </p:cNvPr>
          <p:cNvSpPr txBox="1"/>
          <p:nvPr/>
        </p:nvSpPr>
        <p:spPr>
          <a:xfrm>
            <a:off x="0" y="332656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  <a:r>
              <a:rPr lang="ru-RU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6</a:t>
            </a:r>
            <a:r>
              <a:rPr lang="ru-RU" sz="2400" b="1" dirty="0">
                <a:latin typeface="Times New Roman" panose="02020603050405020304" pitchFamily="18" charset="0"/>
              </a:rPr>
              <a:t>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Найти производную функции: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85223D9-29D3-448B-9B1D-5731C0AFC9E3}"/>
                  </a:ext>
                </a:extLst>
              </p:cNvPr>
              <p:cNvSpPr txBox="1"/>
              <p:nvPr/>
            </p:nvSpPr>
            <p:spPr>
              <a:xfrm>
                <a:off x="5436096" y="365466"/>
                <a:ext cx="2592288" cy="407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85223D9-29D3-448B-9B1D-5731C0AFC9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65466"/>
                <a:ext cx="2592288" cy="407099"/>
              </a:xfrm>
              <a:prstGeom prst="rect">
                <a:avLst/>
              </a:prstGeom>
              <a:blipFill>
                <a:blip r:embed="rId2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360468B-000E-4F31-B5BC-225CCC19A797}"/>
              </a:ext>
            </a:extLst>
          </p:cNvPr>
          <p:cNvSpPr txBox="1"/>
          <p:nvPr/>
        </p:nvSpPr>
        <p:spPr>
          <a:xfrm>
            <a:off x="107504" y="970890"/>
            <a:ext cx="946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Для поиска производной надо воспользоваться правилом дифференцирования сложной функции: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2CFD5C-34A3-44D7-BECA-20D22F86556F}"/>
                  </a:ext>
                </a:extLst>
              </p:cNvPr>
              <p:cNvSpPr txBox="1"/>
              <p:nvPr/>
            </p:nvSpPr>
            <p:spPr>
              <a:xfrm>
                <a:off x="1224136" y="1978456"/>
                <a:ext cx="6408712" cy="500393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bg2">
                    <a:lumMod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)))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𝒈</m:t>
                          </m:r>
                        </m:sub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b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2CFD5C-34A3-44D7-BECA-20D22F865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136" y="1978456"/>
                <a:ext cx="6408712" cy="500393"/>
              </a:xfrm>
              <a:prstGeom prst="rect">
                <a:avLst/>
              </a:prstGeom>
              <a:blipFill>
                <a:blip r:embed="rId3"/>
                <a:stretch>
                  <a:fillRect b="-5747"/>
                </a:stretch>
              </a:blipFill>
              <a:ln w="28575">
                <a:solidFill>
                  <a:schemeClr val="bg2">
                    <a:lumMod val="2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FD79C4-E413-48BB-9C73-22E04BD34D99}"/>
                  </a:ext>
                </a:extLst>
              </p:cNvPr>
              <p:cNvSpPr txBox="1"/>
              <p:nvPr/>
            </p:nvSpPr>
            <p:spPr>
              <a:xfrm>
                <a:off x="899592" y="3422788"/>
                <a:ext cx="6805264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fName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𝒄𝒐𝒔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𝒍𝒏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d>
                            <m:d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FD79C4-E413-48BB-9C73-22E04BD34D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422788"/>
                <a:ext cx="6805264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963220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8312</TotalTime>
  <Words>619</Words>
  <Application>Microsoft Office PowerPoint</Application>
  <PresentationFormat>Экран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Book Antiqua</vt:lpstr>
      <vt:lpstr>Cambria Math</vt:lpstr>
      <vt:lpstr>Georgia</vt:lpstr>
      <vt:lpstr>Times New Roman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Береснева Евгения Викторовна</cp:lastModifiedBy>
  <cp:revision>224</cp:revision>
  <dcterms:created xsi:type="dcterms:W3CDTF">2018-04-15T17:20:57Z</dcterms:created>
  <dcterms:modified xsi:type="dcterms:W3CDTF">2021-09-26T23:05:11Z</dcterms:modified>
</cp:coreProperties>
</file>