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7" r:id="rId5"/>
    <p:sldId id="260" r:id="rId6"/>
    <p:sldId id="263" r:id="rId7"/>
    <p:sldId id="258" r:id="rId8"/>
    <p:sldId id="268" r:id="rId9"/>
    <p:sldId id="261" r:id="rId10"/>
    <p:sldId id="265" r:id="rId11"/>
    <p:sldId id="269" r:id="rId12"/>
    <p:sldId id="264" r:id="rId13"/>
    <p:sldId id="270" r:id="rId14"/>
    <p:sldId id="266" r:id="rId15"/>
    <p:sldId id="271" r:id="rId16"/>
    <p:sldId id="259" r:id="rId17"/>
    <p:sldId id="272" r:id="rId18"/>
    <p:sldId id="273" r:id="rId19"/>
    <p:sldId id="274" r:id="rId20"/>
    <p:sldId id="275" r:id="rId21"/>
    <p:sldId id="276" r:id="rId22"/>
    <p:sldId id="279" r:id="rId23"/>
    <p:sldId id="277" r:id="rId24"/>
    <p:sldId id="280" r:id="rId25"/>
    <p:sldId id="278" r:id="rId26"/>
    <p:sldId id="281" r:id="rId27"/>
    <p:sldId id="283" r:id="rId28"/>
    <p:sldId id="285" r:id="rId29"/>
    <p:sldId id="282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08820-2D92-46E6-8A2F-317B8F04A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78FB95-EF97-4807-A5C0-F6DEEEA2F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2D7050-ED1A-451C-8A2B-20B761959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6B06-858B-4A1D-AF25-BAEF1864337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B51202-7D02-474D-915B-587B47753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6B8512-D560-4093-8608-6A16D4C4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C44F-B715-4A1C-BDC6-A3D2DA883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55FDE-95F7-4BD8-A400-219A9EBB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D85F08-548F-4F35-A398-3CDE58CCC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605712-2CB2-458A-B82F-8D3C637F2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6B06-858B-4A1D-AF25-BAEF1864337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BBB652-3AD9-48DC-A94C-09F4E58A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313709-72BB-46CC-ACF0-CC935BAE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C44F-B715-4A1C-BDC6-A3D2DA883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1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19FD3-8AD1-401B-B21E-A6B5B2B45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EF3ADD-4A84-49C2-872A-585B3DF01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ECAAA4-516D-4D7F-BA35-2D4F37F5A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6B06-858B-4A1D-AF25-BAEF1864337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68F530-1EB6-4851-A6B4-99B16D8A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A2B006-893F-4DE1-B543-BC017975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C44F-B715-4A1C-BDC6-A3D2DA883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9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CFB6A-ACA0-48D8-8C16-F6CD5AD03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D78776-B700-4FDA-A122-0BBEAA865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13640-DEDD-481F-97A4-2145298A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6B06-858B-4A1D-AF25-BAEF1864337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73C23E-8A3E-42B3-8365-9B3019C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73A44-4041-443C-98F0-6F3D6D69D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C44F-B715-4A1C-BDC6-A3D2DA883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8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D0A7D-EF8C-4CD7-96EB-8770A9A9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50D0BE-CDC0-45D6-8CD7-F7174AEE0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D97E92-9811-429D-8A9F-4DE379170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6B06-858B-4A1D-AF25-BAEF1864337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EA6CCB-6741-40E9-81B2-11BFC725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5C64A6-3E33-4273-A3B2-712BB33C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C44F-B715-4A1C-BDC6-A3D2DA883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6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5CBDC-E0BE-453A-92D7-CE121D622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2D0594-AF7A-4706-9A67-D878DA96B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F18E35-9B0D-4F74-BDF0-87AA04427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6F955B-B233-4B3C-B54C-FE7942FB3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6B06-858B-4A1D-AF25-BAEF1864337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0EE2E1-9B4B-4C21-B114-D0CA6046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180B30-F117-4C2B-A62C-83C62EE5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C44F-B715-4A1C-BDC6-A3D2DA883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7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EFB35-AFFC-4789-9CF8-4A2BFF476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B7E0E5-098E-4579-A422-02BE03B30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C80925-F8CF-4BE1-914C-12E74076D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4F80070-17BD-4F55-BF98-0E45004B2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7696D0-67F8-4F68-B3C0-8C317C017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4EBFE1-1B74-44B6-AF01-E2182A29D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6B06-858B-4A1D-AF25-BAEF1864337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53CCDD-0A55-4610-9452-A264A8180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25B0DE-8923-49FB-B5F4-194E6719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C44F-B715-4A1C-BDC6-A3D2DA883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1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DB77A-F050-406C-8C91-52B2A355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B36722-DDC4-47D6-ACEC-F2F6B3C87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6B06-858B-4A1D-AF25-BAEF1864337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37BCD0-A293-41BC-B270-F6DE2E775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A1BA1B-3077-4FF5-A0E7-ED150D678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C44F-B715-4A1C-BDC6-A3D2DA883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7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61932E-2473-4066-B9C5-31E5BC891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6B06-858B-4A1D-AF25-BAEF1864337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957F88-7FE6-4036-9E26-0D8BF1AA6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BF75EF-F62A-4604-A1B0-94D36911A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C44F-B715-4A1C-BDC6-A3D2DA883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7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927BE-5D9B-461E-B05A-46CD26B8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47F72A-3E5E-464C-B060-6035FBEC9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874C0F-4748-4393-9689-B12D0043B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A80F0E-40DF-4452-A548-49DD43994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6B06-858B-4A1D-AF25-BAEF1864337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F1E6BB-43B0-4C06-B790-50E9E9BC0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91068E-D5CC-40EE-B493-4DCB92AC1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C44F-B715-4A1C-BDC6-A3D2DA883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3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1429A-952D-4EFA-AC2C-4F317FB26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C920FE-B840-4451-9DB7-1B796C0E21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7E5942-B069-402B-9256-C547E2002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7D2CFC-36E1-4595-8D79-9EAA2381F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6B06-858B-4A1D-AF25-BAEF1864337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ED59FE-415E-4716-A8E5-C3A8DBC4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DB1B92-AA6E-4147-A288-EFB9A8256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C44F-B715-4A1C-BDC6-A3D2DA883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9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7F601-B023-439E-AD6E-A0F35CC82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C47B77-3E94-451F-A0A0-9BCD33013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10843B-E9E2-48F1-AC6E-9EE7EF374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C6B06-858B-4A1D-AF25-BAEF1864337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8369C-9DEA-4546-BBAD-C07FA8FBB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749FA5-A2DF-4B20-BBD8-3879DC929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2C44F-B715-4A1C-BDC6-A3D2DA883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C2432-268A-4004-8A7D-56E77C389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72546"/>
          </a:xfrm>
        </p:spPr>
        <p:txBody>
          <a:bodyPr/>
          <a:lstStyle/>
          <a:p>
            <a:r>
              <a:rPr lang="ru-RU" b="1" i="1" u="sng" dirty="0"/>
              <a:t>Функции, </a:t>
            </a:r>
            <a:br>
              <a:rPr lang="ru-RU" b="1" i="1" u="sng" dirty="0"/>
            </a:br>
            <a:r>
              <a:rPr lang="ru-RU" b="1" i="1" u="sng" dirty="0"/>
              <a:t>свойства и графики </a:t>
            </a:r>
            <a:endParaRPr lang="en-US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F3738B-D8C9-4D52-AA7E-40EB68130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1272"/>
            <a:ext cx="9144000" cy="214745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0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764D3-0BF9-44F5-9DD4-304DC47B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</p:spPr>
        <p:txBody>
          <a:bodyPr/>
          <a:lstStyle/>
          <a:p>
            <a:pPr algn="ctr"/>
            <a:r>
              <a:rPr lang="ru-RU" dirty="0"/>
              <a:t>Домашнее задание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BDF490-C251-409A-A2EF-C912C04336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ru-RU" dirty="0"/>
                  <a:t>2. Найти наибольшее и наименьшее значения функции для каждого  значения параметра </a:t>
                </a:r>
                <a:r>
                  <a:rPr lang="en-US" dirty="0"/>
                  <a:t>a</a:t>
                </a:r>
                <a:r>
                  <a:rPr lang="ru-RU" dirty="0"/>
                  <a:t>: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1)  </a:t>
                </a:r>
                <a14:m>
                  <m:oMath xmlns:m="http://schemas.openxmlformats.org/officeDocument/2006/math">
                    <m:r>
                      <a:rPr lang="ru-RU" i="1"/>
                      <m:t>𝑦</m:t>
                    </m:r>
                    <m:r>
                      <a:rPr lang="ru-RU" i="1"/>
                      <m:t>=−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+4</m:t>
                    </m:r>
                    <m:r>
                      <a:rPr lang="ru-RU" i="1"/>
                      <m:t>𝑥</m:t>
                    </m:r>
                    <m:r>
                      <a:rPr lang="ru-RU" i="1"/>
                      <m:t>−</m:t>
                    </m:r>
                    <m:r>
                      <a:rPr lang="en-US" i="1"/>
                      <m:t>𝑎</m:t>
                    </m:r>
                  </m:oMath>
                </a14:m>
                <a:r>
                  <a:rPr lang="ru-RU" dirty="0"/>
                  <a:t>   на отрезке </a:t>
                </a:r>
                <a14:m>
                  <m:oMath xmlns:m="http://schemas.openxmlformats.org/officeDocument/2006/math">
                    <m:r>
                      <a:rPr lang="ru-RU" i="1"/>
                      <m:t>[−1;3]</m:t>
                    </m:r>
                  </m:oMath>
                </a14:m>
                <a:r>
                  <a:rPr lang="ru-RU" dirty="0"/>
                  <a:t>          </a:t>
                </a:r>
              </a:p>
              <a:p>
                <a:pPr marL="0" indent="0">
                  <a:buNone/>
                </a:pPr>
                <a:r>
                  <a:rPr lang="ru-RU" dirty="0"/>
                  <a:t>2)  </a:t>
                </a:r>
                <a14:m>
                  <m:oMath xmlns:m="http://schemas.openxmlformats.org/officeDocument/2006/math">
                    <m:r>
                      <a:rPr lang="ru-RU" i="1"/>
                      <m:t>𝑦</m:t>
                    </m:r>
                    <m:r>
                      <a:rPr lang="ru-RU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−4</m:t>
                    </m:r>
                    <m:r>
                      <a:rPr lang="ru-RU" i="1"/>
                      <m:t>𝑥</m:t>
                    </m:r>
                  </m:oMath>
                </a14:m>
                <a:r>
                  <a:rPr lang="ru-RU" dirty="0"/>
                  <a:t>   на отрезке </a:t>
                </a:r>
                <a14:m>
                  <m:oMath xmlns:m="http://schemas.openxmlformats.org/officeDocument/2006/math">
                    <m:r>
                      <a:rPr lang="ru-RU" i="1"/>
                      <m:t>[−1;</m:t>
                    </m:r>
                    <m:r>
                      <a:rPr lang="ru-RU" i="1"/>
                      <m:t>𝑎</m:t>
                    </m:r>
                    <m:r>
                      <a:rPr lang="ru-RU" i="1"/>
                      <m:t>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3. Найдите все значения параметра </a:t>
                </a:r>
                <a:r>
                  <a:rPr lang="en-US" dirty="0"/>
                  <a:t>a</a:t>
                </a:r>
                <a:r>
                  <a:rPr lang="ru-RU" dirty="0"/>
                  <a:t>, при которых уравнение имеет решение: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1)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+3=</m:t>
                    </m:r>
                    <m:r>
                      <a:rPr lang="en-US" i="1"/>
                      <m:t>𝑎</m:t>
                    </m:r>
                  </m:oMath>
                </a14:m>
                <a:r>
                  <a:rPr lang="ru-RU" dirty="0"/>
                  <a:t>                              2)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ru-RU" i="1"/>
                          <m:t>1</m:t>
                        </m:r>
                      </m:num>
                      <m:den>
                        <m:r>
                          <a:rPr lang="ru-RU" i="1"/>
                          <m:t>2−</m:t>
                        </m:r>
                        <m:r>
                          <a:rPr lang="en-US" i="1"/>
                          <m:t>𝑥</m:t>
                        </m:r>
                      </m:den>
                    </m:f>
                    <m:r>
                      <a:rPr lang="ru-RU" i="1"/>
                      <m:t>=</m:t>
                    </m:r>
                    <m:r>
                      <a:rPr lang="en-US" i="1"/>
                      <m:t>𝑎</m:t>
                    </m:r>
                    <m:r>
                      <a:rPr lang="ru-RU" i="1"/>
                      <m:t>+2</m:t>
                    </m:r>
                  </m:oMath>
                </a14:m>
                <a:r>
                  <a:rPr lang="ru-RU" dirty="0"/>
                  <a:t>       </a:t>
                </a:r>
              </a:p>
              <a:p>
                <a:pPr marL="514350" indent="-514350">
                  <a:buAutoNum type="arabicParenR" startAt="3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2</m:t>
                        </m:r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+5</m:t>
                    </m:r>
                    <m:r>
                      <a:rPr lang="ru-RU" i="1"/>
                      <m:t>𝑥</m:t>
                    </m:r>
                    <m:r>
                      <a:rPr lang="ru-RU" i="1"/>
                      <m:t>−3=7−</m:t>
                    </m:r>
                    <m:r>
                      <a:rPr lang="en-US" i="1"/>
                      <m:t>𝑎</m:t>
                    </m:r>
                  </m:oMath>
                </a14:m>
                <a:r>
                  <a:rPr lang="ru-RU" dirty="0"/>
                  <a:t>         4)  </a:t>
                </a:r>
                <a14:m>
                  <m:oMath xmlns:m="http://schemas.openxmlformats.org/officeDocument/2006/math">
                    <m:r>
                      <a:rPr lang="ru-RU" i="1"/>
                      <m:t>  </m:t>
                    </m:r>
                    <m:r>
                      <a:rPr lang="en-US" i="1"/>
                      <m:t>𝑥</m:t>
                    </m:r>
                    <m:r>
                      <a:rPr lang="ru-RU" i="1"/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ru-RU" i="1"/>
                          <m:t>+2</m:t>
                        </m:r>
                      </m:e>
                    </m:d>
                    <m:r>
                      <a:rPr lang="ru-RU" i="1"/>
                      <m:t>−2=</m:t>
                    </m:r>
                    <m:r>
                      <a:rPr lang="en-US" i="1"/>
                      <m:t>𝑎</m:t>
                    </m:r>
                  </m:oMath>
                </a14:m>
                <a:endParaRPr lang="ru-RU" dirty="0"/>
              </a:p>
              <a:p>
                <a:pPr marL="514350" indent="-514350">
                  <a:buAutoNum type="arabicParenR" startAt="3"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4. При каких  значениях  параметра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ru-RU" i="1"/>
                      <m:t>=</m:t>
                    </m:r>
                    <m:r>
                      <a:rPr lang="ru-RU" i="1"/>
                      <m:t>𝑏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−6</m:t>
                    </m:r>
                    <m:r>
                      <a:rPr lang="ru-RU" i="1"/>
                      <m:t>𝑥</m:t>
                    </m:r>
                    <m:r>
                      <a:rPr lang="ru-RU" i="1"/>
                      <m:t>+3</m:t>
                    </m:r>
                  </m:oMath>
                </a14:m>
                <a:r>
                  <a:rPr lang="ru-RU" dirty="0"/>
                  <a:t>   имеет наименьшее значение, которое меньше 2.5 ?</a:t>
                </a:r>
              </a:p>
              <a:p>
                <a:pPr marL="514350" indent="-514350">
                  <a:buAutoNum type="arabicParenR" startAt="3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BDF490-C251-409A-A2EF-C912C04336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352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186A7-1E07-4B10-AADC-E5181558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/>
              <a:t>Монотонность функций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8AD36B-A363-47D4-8837-9B42674B20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dirty="0"/>
                  <a:t>1.Определить промежутки монотонности следующих функций: 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1)  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ru-RU" i="1"/>
                          <m:t>−2</m:t>
                        </m:r>
                      </m:e>
                    </m:d>
                  </m:oMath>
                </a14:m>
                <a:r>
                  <a:rPr lang="ru-RU" dirty="0"/>
                  <a:t>   ;     </a:t>
                </a:r>
              </a:p>
              <a:p>
                <a:pPr marL="0" indent="0">
                  <a:buNone/>
                </a:pPr>
                <a:r>
                  <a:rPr lang="ru-RU" dirty="0"/>
                  <a:t>2)  </a:t>
                </a:r>
                <a14:m>
                  <m:oMath xmlns:m="http://schemas.openxmlformats.org/officeDocument/2006/math">
                    <m:r>
                      <a:rPr lang="ru-RU" i="1"/>
                      <m:t>𝑦</m:t>
                    </m:r>
                    <m:r>
                      <a:rPr lang="ru-RU" i="1"/>
                      <m:t>=4−3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i="1"/>
                          <m:t>𝑥</m:t>
                        </m:r>
                        <m:r>
                          <a:rPr lang="ru-RU" i="1"/>
                          <m:t>−5</m:t>
                        </m:r>
                      </m:e>
                    </m:rad>
                  </m:oMath>
                </a14:m>
                <a:r>
                  <a:rPr lang="ru-RU" dirty="0"/>
                  <a:t>  ;      </a:t>
                </a:r>
              </a:p>
              <a:p>
                <a:pPr marL="0" indent="0">
                  <a:buNone/>
                </a:pPr>
                <a:r>
                  <a:rPr lang="ru-RU" dirty="0"/>
                  <a:t>3)  </a:t>
                </a:r>
                <a14:m>
                  <m:oMath xmlns:m="http://schemas.openxmlformats.org/officeDocument/2006/math">
                    <m:r>
                      <a:rPr lang="ru-RU" i="1"/>
                      <m:t>𝑦</m:t>
                    </m:r>
                    <m:r>
                      <a:rPr lang="ru-RU" i="1"/>
                      <m:t>=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i="1"/>
                          <m:t>𝑥</m:t>
                        </m:r>
                        <m:r>
                          <a:rPr lang="ru-RU" i="1"/>
                          <m:t>−1</m:t>
                        </m:r>
                      </m:e>
                    </m:rad>
                    <m:r>
                      <a:rPr lang="ru-RU" i="1"/>
                      <m:t>+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ru-RU" i="1"/>
                          <m:t>2</m:t>
                        </m:r>
                        <m:r>
                          <a:rPr lang="en-US" i="1"/>
                          <m:t>𝑥</m:t>
                        </m:r>
                        <m:r>
                          <a:rPr lang="ru-RU" i="1"/>
                          <m:t>+3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ru-RU" dirty="0"/>
                  <a:t>     </a:t>
                </a:r>
              </a:p>
              <a:p>
                <a:pPr marL="0" indent="0">
                  <a:buNone/>
                </a:pPr>
                <a:r>
                  <a:rPr lang="ru-RU" dirty="0"/>
                  <a:t>4)  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=2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−3</m:t>
                    </m:r>
                    <m:r>
                      <a:rPr lang="ru-RU" i="1"/>
                      <m:t>𝑥</m:t>
                    </m:r>
                    <m:r>
                      <a:rPr lang="ru-RU" i="1"/>
                      <m:t>+4  </m:t>
                    </m:r>
                  </m:oMath>
                </a14:m>
                <a:r>
                  <a:rPr lang="ru-RU" dirty="0"/>
                  <a:t>  </a:t>
                </a:r>
              </a:p>
              <a:p>
                <a:pPr marL="0" indent="0">
                  <a:buNone/>
                </a:pPr>
                <a:r>
                  <a:rPr lang="ru-RU" dirty="0"/>
                  <a:t>5) 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ru-RU" i="1"/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4</m:t>
                            </m:r>
                          </m:sup>
                        </m:sSup>
                        <m:r>
                          <a:rPr lang="ru-RU" i="1"/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  <a:r>
                  <a:rPr lang="ru-RU" dirty="0"/>
                  <a:t>    </a:t>
                </a:r>
              </a:p>
              <a:p>
                <a:pPr marL="0" indent="0">
                  <a:buNone/>
                </a:pPr>
                <a:r>
                  <a:rPr lang="ru-RU" dirty="0"/>
                  <a:t>6)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ru-RU" i="1"/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−4</m:t>
                        </m:r>
                        <m:r>
                          <a:rPr lang="en-US" i="1"/>
                          <m:t>𝑥</m:t>
                        </m:r>
                        <m:r>
                          <a:rPr lang="ru-RU" i="1"/>
                          <m:t>−12</m:t>
                        </m:r>
                      </m:den>
                    </m:f>
                  </m:oMath>
                </a14:m>
                <a:r>
                  <a:rPr lang="ru-RU" dirty="0"/>
                  <a:t>   </a:t>
                </a:r>
              </a:p>
              <a:p>
                <a:pPr marL="0" indent="0">
                  <a:buNone/>
                </a:pPr>
                <a:r>
                  <a:rPr lang="ru-RU" dirty="0"/>
                  <a:t>7)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  <m:sup>
                                <m:r>
                                  <a:rPr lang="ru-RU" i="1"/>
                                  <m:t>2</m:t>
                                </m:r>
                              </m:sup>
                            </m:sSup>
                            <m:r>
                              <a:rPr lang="ru-RU" i="1"/>
                              <m:t>+2</m:t>
                            </m:r>
                          </m:e>
                        </m:d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−2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−3</m:t>
                    </m:r>
                  </m:oMath>
                </a14:m>
                <a:r>
                  <a:rPr lang="ru-RU" dirty="0"/>
                  <a:t> ;    </a:t>
                </a:r>
              </a:p>
              <a:p>
                <a:pPr marL="0" indent="0">
                  <a:buNone/>
                </a:pPr>
                <a:r>
                  <a:rPr lang="ru-RU" dirty="0"/>
                  <a:t>8)  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  <m:sup>
                                <m:r>
                                  <a:rPr lang="ru-RU" i="1"/>
                                  <m:t>2</m:t>
                                </m:r>
                              </m:sup>
                            </m:sSup>
                            <m:r>
                              <a:rPr lang="ru-RU" i="1"/>
                              <m:t>−</m:t>
                            </m:r>
                            <m:r>
                              <a:rPr lang="ru-RU" i="1"/>
                              <m:t>𝑥</m:t>
                            </m:r>
                            <m:r>
                              <a:rPr lang="ru-RU" i="1"/>
                              <m:t>−20</m:t>
                            </m:r>
                          </m:e>
                        </m:d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−18</m:t>
                    </m:r>
                  </m:oMath>
                </a14:m>
                <a:r>
                  <a:rPr lang="ru-RU" dirty="0"/>
                  <a:t>   </a:t>
                </a: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8AD36B-A363-47D4-8837-9B42674B20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611" b="-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43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764D3-0BF9-44F5-9DD4-304DC47B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</p:spPr>
        <p:txBody>
          <a:bodyPr/>
          <a:lstStyle/>
          <a:p>
            <a:pPr algn="ctr"/>
            <a:r>
              <a:rPr lang="ru-RU" dirty="0"/>
              <a:t>Домашнее задание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BDF490-C251-409A-A2EF-C912C04336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8326" y="1402544"/>
                <a:ext cx="10515600" cy="47662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/>
                  <a:t>1.Определить промежутки монотонности следующих функций: 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1)  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=3−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ru-RU" i="1"/>
                          <m:t>+1</m:t>
                        </m:r>
                      </m:e>
                    </m:d>
                  </m:oMath>
                </a14:m>
                <a:r>
                  <a:rPr lang="ru-RU" dirty="0"/>
                  <a:t>   ;                    2)  </a:t>
                </a:r>
                <a14:m>
                  <m:oMath xmlns:m="http://schemas.openxmlformats.org/officeDocument/2006/math">
                    <m:r>
                      <a:rPr lang="ru-RU" i="1"/>
                      <m:t>𝑦</m:t>
                    </m:r>
                    <m:r>
                      <a:rPr lang="ru-RU" i="1"/>
                      <m:t>=−3+5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ru-RU" i="1"/>
                          <m:t>2−</m:t>
                        </m:r>
                        <m:r>
                          <a:rPr lang="en-US" i="1"/>
                          <m:t>𝑥</m:t>
                        </m:r>
                      </m:e>
                    </m:rad>
                  </m:oMath>
                </a14:m>
                <a:r>
                  <a:rPr lang="ru-RU" dirty="0"/>
                  <a:t>  ;        </a:t>
                </a:r>
              </a:p>
              <a:p>
                <a:pPr marL="0" indent="0">
                  <a:buNone/>
                </a:pPr>
                <a:r>
                  <a:rPr lang="ru-RU" dirty="0"/>
                  <a:t>3)  </a:t>
                </a:r>
                <a14:m>
                  <m:oMath xmlns:m="http://schemas.openxmlformats.org/officeDocument/2006/math">
                    <m:r>
                      <a:rPr lang="ru-RU" i="1"/>
                      <m:t>𝑦</m:t>
                    </m:r>
                    <m:r>
                      <a:rPr lang="ru-RU" i="1"/>
                      <m:t>=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ru-RU" i="1"/>
                          <m:t>1−</m:t>
                        </m:r>
                        <m:r>
                          <a:rPr lang="en-US" i="1"/>
                          <m:t>𝑥</m:t>
                        </m:r>
                      </m:e>
                    </m:rad>
                    <m:r>
                      <a:rPr lang="ru-RU" i="1"/>
                      <m:t>+5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ru-RU" i="1"/>
                          <m:t>2−</m:t>
                        </m:r>
                        <m:r>
                          <a:rPr lang="en-US" i="1"/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  </a:t>
                </a:r>
                <a:r>
                  <a:rPr lang="ru-RU" dirty="0"/>
                  <a:t>          4)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=5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+6</m:t>
                    </m:r>
                    <m:r>
                      <a:rPr lang="ru-RU" i="1"/>
                      <m:t>𝑥</m:t>
                    </m:r>
                    <m:r>
                      <a:rPr lang="ru-RU" i="1"/>
                      <m:t>−11  </m:t>
                    </m:r>
                  </m:oMath>
                </a14:m>
                <a:r>
                  <a:rPr lang="ru-RU" dirty="0"/>
                  <a:t>   </a:t>
                </a:r>
              </a:p>
              <a:p>
                <a:pPr marL="0" indent="0">
                  <a:buNone/>
                </a:pPr>
                <a:r>
                  <a:rPr lang="ru-RU" dirty="0"/>
                  <a:t>5)  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ru-RU" i="1"/>
                          <m:t>4</m:t>
                        </m:r>
                      </m:sup>
                    </m:sSup>
                    <m:r>
                      <a:rPr lang="ru-RU" i="1"/>
                      <m:t>+6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+15  </m:t>
                    </m:r>
                  </m:oMath>
                </a14:m>
                <a:r>
                  <a:rPr lang="ru-RU" dirty="0"/>
                  <a:t>               6)  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ru-RU" i="1"/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   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7)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ru-RU" i="1"/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+6</m:t>
                        </m:r>
                        <m:r>
                          <a:rPr lang="en-US" i="1"/>
                          <m:t>𝑥</m:t>
                        </m:r>
                        <m:r>
                          <a:rPr lang="ru-RU" i="1"/>
                          <m:t>+10</m:t>
                        </m:r>
                      </m:den>
                    </m:f>
                  </m:oMath>
                </a14:m>
                <a:r>
                  <a:rPr lang="ru-RU" dirty="0"/>
                  <a:t>                             8)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  <m:sup>
                                <m:r>
                                  <a:rPr lang="ru-RU" i="1"/>
                                  <m:t>2</m:t>
                                </m:r>
                              </m:sup>
                            </m:sSup>
                            <m:r>
                              <a:rPr lang="ru-RU" i="1"/>
                              <m:t>+1</m:t>
                            </m:r>
                          </m:e>
                        </m:d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ru-RU" dirty="0"/>
                  <a:t>;    </a:t>
                </a:r>
              </a:p>
              <a:p>
                <a:pPr marL="0" indent="0">
                  <a:buNone/>
                </a:pPr>
                <a:r>
                  <a:rPr lang="ru-RU" dirty="0"/>
                  <a:t>9)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  <m:sup>
                                <m:r>
                                  <a:rPr lang="ru-RU" i="1"/>
                                  <m:t>2</m:t>
                                </m:r>
                              </m:sup>
                            </m:sSup>
                            <m:r>
                              <a:rPr lang="ru-RU" i="1"/>
                              <m:t>−1</m:t>
                            </m:r>
                          </m:e>
                        </m:d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ru-RU" dirty="0"/>
                  <a:t>;                         10)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  <m:sup>
                                <m:r>
                                  <a:rPr lang="ru-RU" i="1"/>
                                  <m:t>2</m:t>
                                </m:r>
                              </m:sup>
                            </m:sSup>
                            <m:r>
                              <a:rPr lang="ru-RU" i="1"/>
                              <m:t>−9</m:t>
                            </m:r>
                          </m:e>
                        </m:d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+6</m:t>
                    </m:r>
                  </m:oMath>
                </a14:m>
                <a:r>
                  <a:rPr lang="ru-RU" dirty="0"/>
                  <a:t> ;    </a:t>
                </a:r>
              </a:p>
              <a:p>
                <a:pPr marL="0" indent="0">
                  <a:buNone/>
                </a:pPr>
                <a:r>
                  <a:rPr lang="ru-RU" dirty="0"/>
                  <a:t>11)  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  <m:sup>
                                <m:r>
                                  <a:rPr lang="ru-RU" i="1"/>
                                  <m:t>2</m:t>
                                </m:r>
                              </m:sup>
                            </m:sSup>
                            <m:r>
                              <a:rPr lang="ru-RU" i="1"/>
                              <m:t>−3</m:t>
                            </m:r>
                            <m:r>
                              <a:rPr lang="ru-RU" i="1"/>
                              <m:t>𝑥</m:t>
                            </m:r>
                            <m:r>
                              <a:rPr lang="ru-RU" i="1"/>
                              <m:t>−10</m:t>
                            </m:r>
                          </m:e>
                        </m:d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</m:oMath>
                </a14:m>
                <a:r>
                  <a:rPr lang="ru-RU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BDF490-C251-409A-A2EF-C912C04336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8326" y="1402544"/>
                <a:ext cx="10515600" cy="4766243"/>
              </a:xfrm>
              <a:blipFill>
                <a:blip r:embed="rId2"/>
                <a:stretch>
                  <a:fillRect l="-1159" t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486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186A7-1E07-4B10-AADC-E5181558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/>
              <a:t>Четность/нечетность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8AD36B-A363-47D4-8837-9B42674B20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/>
                  <a:t>1.Какие из указанных функция являются четными? Нечетными?  Функциями общего вида? 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1)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ru-RU" i="1"/>
                          <m:t>2</m:t>
                        </m:r>
                        <m:r>
                          <a:rPr lang="en-US" i="1"/>
                          <m:t>𝑥</m:t>
                        </m:r>
                        <m:r>
                          <a:rPr lang="ru-RU" i="1"/>
                          <m:t>−1</m:t>
                        </m:r>
                      </m:e>
                    </m:rad>
                  </m:oMath>
                </a14:m>
                <a:r>
                  <a:rPr lang="en-US" dirty="0"/>
                  <a:t>  </a:t>
                </a:r>
                <a:r>
                  <a:rPr lang="ru-RU" dirty="0"/>
                  <a:t>;   </a:t>
                </a:r>
              </a:p>
              <a:p>
                <a:pPr marL="0" indent="0">
                  <a:buNone/>
                </a:pPr>
                <a:r>
                  <a:rPr lang="ru-RU" dirty="0"/>
                  <a:t>2)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4</m:t>
                            </m:r>
                          </m:sup>
                        </m:sSup>
                        <m:r>
                          <a:rPr lang="ru-RU" i="1"/>
                          <m:t>+1</m:t>
                        </m:r>
                      </m:den>
                    </m:f>
                  </m:oMath>
                </a14:m>
                <a:r>
                  <a:rPr lang="ru-RU" dirty="0"/>
                  <a:t> ;    </a:t>
                </a:r>
              </a:p>
              <a:p>
                <a:pPr marL="0" indent="0">
                  <a:buNone/>
                </a:pPr>
                <a:r>
                  <a:rPr lang="ru-RU" dirty="0"/>
                  <a:t>3)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ru-RU" i="1"/>
                          <m:t>−1</m:t>
                        </m:r>
                      </m:e>
                    </m:d>
                    <m:r>
                      <a:rPr lang="ru-RU" i="1"/>
                      <m:t>−2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ru-RU" i="1"/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ru-RU" i="1"/>
                          <m:t>+1</m:t>
                        </m:r>
                      </m:e>
                    </m:d>
                  </m:oMath>
                </a14:m>
                <a:r>
                  <a:rPr lang="ru-RU" dirty="0"/>
                  <a:t>   ;   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4)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 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3</m:t>
                            </m:r>
                          </m:e>
                          <m:sup>
                            <m:r>
                              <a:rPr lang="en-US" i="1"/>
                              <m:t>𝑥</m:t>
                            </m:r>
                          </m:sup>
                        </m:sSup>
                        <m:r>
                          <a:rPr lang="ru-RU" i="1"/>
                          <m:t>+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3</m:t>
                            </m:r>
                          </m:e>
                          <m:sup>
                            <m:r>
                              <a:rPr lang="ru-RU" i="1"/>
                              <m:t>−</m:t>
                            </m:r>
                            <m:r>
                              <a:rPr lang="en-US" i="1"/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3</m:t>
                            </m:r>
                          </m:e>
                          <m:sup>
                            <m:r>
                              <a:rPr lang="en-US" i="1"/>
                              <m:t>𝑥</m:t>
                            </m:r>
                          </m:sup>
                        </m:sSup>
                        <m:r>
                          <a:rPr lang="ru-RU" i="1"/>
                          <m:t>−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3</m:t>
                            </m:r>
                          </m:e>
                          <m:sup>
                            <m:r>
                              <a:rPr lang="ru-RU" i="1"/>
                              <m:t>−</m:t>
                            </m:r>
                            <m:r>
                              <a:rPr lang="en-US" i="1"/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ru-RU" dirty="0"/>
                  <a:t>  ; </a:t>
                </a:r>
              </a:p>
              <a:p>
                <a:pPr marL="0" indent="0">
                  <a:buNone/>
                </a:pPr>
                <a:r>
                  <a:rPr lang="ru-RU" dirty="0"/>
                  <a:t>5)  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rad>
                      <m:radPr>
                        <m:ctrlPr>
                          <a:rPr lang="en-US" i="1"/>
                        </m:ctrlPr>
                      </m:radPr>
                      <m:deg>
                        <m:r>
                          <a:rPr lang="ru-RU" i="1"/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/>
                                </m:ctrlPr>
                              </m:dPr>
                              <m:e>
                                <m:r>
                                  <a:rPr lang="ru-RU" i="1"/>
                                  <m:t>1+</m:t>
                                </m:r>
                                <m:r>
                                  <a:rPr lang="en-US" i="1"/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</m:e>
                    </m:rad>
                    <m:r>
                      <a:rPr lang="ru-RU" i="1"/>
                      <m:t>+</m:t>
                    </m:r>
                    <m:rad>
                      <m:radPr>
                        <m:ctrlPr>
                          <a:rPr lang="en-US" i="1"/>
                        </m:ctrlPr>
                      </m:radPr>
                      <m:deg>
                        <m:r>
                          <a:rPr lang="ru-RU" i="1"/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/>
                                </m:ctrlPr>
                              </m:dPr>
                              <m:e>
                                <m:r>
                                  <a:rPr lang="ru-RU" i="1"/>
                                  <m:t>1−</m:t>
                                </m:r>
                                <m:r>
                                  <a:rPr lang="en-US" i="1"/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8AD36B-A363-47D4-8837-9B42674B20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217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847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764D3-0BF9-44F5-9DD4-304DC47B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</p:spPr>
        <p:txBody>
          <a:bodyPr/>
          <a:lstStyle/>
          <a:p>
            <a:pPr algn="ctr"/>
            <a:r>
              <a:rPr lang="ru-RU" dirty="0"/>
              <a:t>Домашнее задание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BDF490-C251-409A-A2EF-C912C04336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/>
                  <a:t>1.Какие из указанных функция являются четными? Нечетными?  Функциями общего вида? 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1)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=3−2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ru-RU" i="1"/>
                          <m:t>1−</m:t>
                        </m:r>
                        <m:r>
                          <a:rPr lang="en-US" i="1"/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  </a:t>
                </a:r>
                <a:r>
                  <a:rPr lang="ru-RU" dirty="0"/>
                  <a:t>;   </a:t>
                </a:r>
              </a:p>
              <a:p>
                <a:pPr marL="0" indent="0">
                  <a:buNone/>
                </a:pPr>
                <a:r>
                  <a:rPr lang="ru-RU" dirty="0"/>
                  <a:t>2)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4</m:t>
                        </m:r>
                      </m:sup>
                    </m:sSup>
                    <m:r>
                      <a:rPr lang="ru-RU" i="1"/>
                      <m:t>+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ru-RU" i="1"/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dirty="0"/>
                  <a:t> ;       </a:t>
                </a:r>
              </a:p>
              <a:p>
                <a:pPr marL="0" indent="0">
                  <a:buNone/>
                </a:pPr>
                <a:r>
                  <a:rPr lang="ru-RU" dirty="0"/>
                  <a:t>3)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5</m:t>
                        </m:r>
                      </m:sup>
                    </m:sSup>
                    <m:r>
                      <a:rPr lang="ru-RU" i="1"/>
                      <m:t>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ru-RU" i="1"/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dirty="0"/>
                  <a:t>   ;   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4)   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 </m:t>
                        </m:r>
                        <m:r>
                          <a:rPr lang="en-US" i="1"/>
                          <m:t>𝑥</m:t>
                        </m:r>
                        <m:r>
                          <a:rPr lang="ru-RU" i="1"/>
                          <m:t>−4</m:t>
                        </m:r>
                      </m:num>
                      <m:den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−9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ru-RU" dirty="0"/>
                  <a:t>  ;      </a:t>
                </a:r>
              </a:p>
              <a:p>
                <a:pPr marL="0" indent="0">
                  <a:buNone/>
                </a:pPr>
                <a:r>
                  <a:rPr lang="ru-RU" dirty="0"/>
                  <a:t>5)  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ru-RU" i="1"/>
                          <m:t>−3</m:t>
                        </m:r>
                      </m:e>
                    </m:d>
                    <m:r>
                      <a:rPr lang="ru-RU" i="1"/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ru-RU" i="1"/>
                          <m:t>+3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ru-RU" dirty="0"/>
                  <a:t>   </a:t>
                </a:r>
              </a:p>
              <a:p>
                <a:pPr marL="0" indent="0">
                  <a:buNone/>
                </a:pPr>
                <a:r>
                  <a:rPr lang="ru-RU" dirty="0"/>
                  <a:t>6) 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ru-RU" i="1"/>
                          <m:t>+3</m:t>
                        </m:r>
                      </m:e>
                    </m:d>
                    <m:r>
                      <a:rPr lang="ru-RU" i="1"/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ru-RU" i="1"/>
                          <m:t>−3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BDF490-C251-409A-A2EF-C912C04336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696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186A7-1E07-4B10-AADC-E5181558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/>
              <a:t>График функции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8AD36B-A363-47D4-8837-9B42674B20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/>
                  <a:t>1. Постройте график функции.  Для каждой функции  укажите область определения, множество значений, промежутки монотонности, нули функции):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1)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=2−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1−</m:t>
                        </m:r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ru-RU" dirty="0"/>
                  <a:t>  ;   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2)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ru-RU" i="1"/>
                          <m:t>−3</m:t>
                        </m:r>
                      </m:e>
                    </m:d>
                    <m:r>
                      <a:rPr lang="ru-RU" i="1"/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1−</m:t>
                        </m:r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ru-RU" dirty="0"/>
                  <a:t> ;       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3)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ru-RU" i="1"/>
                          <m:t>−1</m:t>
                        </m:r>
                      </m:e>
                    </m:d>
                    <m:r>
                      <a:rPr lang="ru-RU" i="1"/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1−</m:t>
                        </m:r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ru-RU" dirty="0"/>
                  <a:t>   ;   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4)  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2−</m:t>
                        </m:r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ru-RU" i="1"/>
                              <m:t>5−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/>
                                </m:ctrlPr>
                              </m:d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ru-RU" dirty="0"/>
                  <a:t>;     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 5)  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ru-RU" i="1"/>
                          <m:t>−3</m:t>
                        </m:r>
                      </m:e>
                    </m:d>
                    <m:r>
                      <a:rPr lang="ru-RU" i="1"/>
                      <m:t>∙(1−</m:t>
                    </m:r>
                    <m:r>
                      <a:rPr lang="en-US" i="1"/>
                      <m:t>𝑥</m:t>
                    </m:r>
                    <m:r>
                      <a:rPr lang="ru-RU" i="1"/>
                      <m:t>)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8AD36B-A363-47D4-8837-9B42674B20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217" t="-2089" b="-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18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764D3-0BF9-44F5-9DD4-304DC47B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</p:spPr>
        <p:txBody>
          <a:bodyPr/>
          <a:lstStyle/>
          <a:p>
            <a:pPr algn="ctr"/>
            <a:r>
              <a:rPr lang="ru-RU" dirty="0"/>
              <a:t>Домашнее задание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BDF490-C251-409A-A2EF-C912C04336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/>
                  <a:t>1. Постройте график функции.  Для каждой функции  укажите область определения, множество значений, промежутки монотонности, нули функции):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1)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=2+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5−</m:t>
                        </m:r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ru-RU" dirty="0"/>
                  <a:t>  ;   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2)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ru-RU" i="1"/>
                          <m:t>+3</m:t>
                        </m:r>
                      </m:e>
                    </m:d>
                    <m:r>
                      <a:rPr lang="ru-RU" i="1"/>
                      <m:t>∙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1−</m:t>
                        </m:r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ru-RU" dirty="0"/>
                  <a:t> ;       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3)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ru-RU" i="1"/>
                          <m:t>−1</m:t>
                        </m:r>
                      </m:e>
                    </m:d>
                    <m:r>
                      <a:rPr lang="ru-RU" i="1"/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1−</m:t>
                        </m:r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r>
                  <a:rPr lang="ru-RU" dirty="0"/>
                  <a:t>   ;   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4)  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2−</m:t>
                        </m:r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ru-RU" i="1"/>
                              <m:t>3+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/>
                                </m:ctrlPr>
                              </m:d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ru-RU" dirty="0"/>
                  <a:t>;      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5)  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ru-RU" i="1"/>
                          <m:t>−3</m:t>
                        </m:r>
                      </m:e>
                    </m:d>
                    <m:r>
                      <a:rPr lang="ru-RU" i="1"/>
                      <m:t>(1−</m:t>
                    </m:r>
                    <m:r>
                      <a:rPr lang="en-US" i="1"/>
                      <m:t>𝑥</m:t>
                    </m:r>
                    <m:r>
                      <a:rPr lang="ru-RU" i="1"/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   </a:t>
                </a:r>
                <a:endParaRPr lang="en-US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BDF490-C251-409A-A2EF-C912C04336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540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186A7-1E07-4B10-AADC-E5181558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/>
              <a:t>Простейшие параметры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8AD36B-A363-47D4-8837-9B42674B20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eriod"/>
                </a:pPr>
                <a:r>
                  <a:rPr lang="ru-RU" dirty="0"/>
                  <a:t>Решить в зависимости от параметра а: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1) </m:t>
                    </m:r>
                    <m:r>
                      <a:rPr lang="ru-RU" i="1"/>
                      <m:t>𝑎𝑥</m:t>
                    </m:r>
                    <m:r>
                      <a:rPr lang="ru-RU" i="1"/>
                      <m:t>=1</m:t>
                    </m:r>
                  </m:oMath>
                </a14:m>
                <a:r>
                  <a:rPr lang="en-US" dirty="0"/>
                  <a:t>    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2) </a:t>
                </a:r>
                <a14:m>
                  <m:oMath xmlns:m="http://schemas.openxmlformats.org/officeDocument/2006/math">
                    <m:r>
                      <a:rPr lang="ru-RU" i="1"/>
                      <m:t>𝑎𝑥</m:t>
                    </m:r>
                    <m:r>
                      <a:rPr lang="ru-RU" i="1"/>
                      <m:t>≥1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ru-RU" i="1"/>
                          <m:t>𝑥</m:t>
                        </m:r>
                        <m:r>
                          <a:rPr lang="ru-RU" i="1"/>
                          <m:t>+</m:t>
                        </m:r>
                        <m:r>
                          <a:rPr lang="ru-RU" i="1"/>
                          <m:t>𝑎</m:t>
                        </m:r>
                      </m:num>
                      <m:den>
                        <m:r>
                          <a:rPr lang="ru-RU" i="1"/>
                          <m:t>𝑥</m:t>
                        </m:r>
                        <m:r>
                          <a:rPr lang="ru-RU" i="1"/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=0</a:t>
                </a:r>
              </a:p>
              <a:p>
                <a:pPr marL="0" indent="0">
                  <a:buNone/>
                </a:pPr>
                <a:r>
                  <a:rPr lang="ru-RU" dirty="0"/>
                  <a:t>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ru-RU" i="1"/>
                          <m:t>𝑥</m:t>
                        </m:r>
                        <m:r>
                          <a:rPr lang="ru-RU" i="1"/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−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𝑎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dirty="0"/>
                  <a:t>=0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5)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𝑥</m:t>
                        </m:r>
                        <m:r>
                          <a:rPr lang="ru-RU" i="1"/>
                          <m:t>−3</m:t>
                        </m:r>
                      </m:e>
                    </m:d>
                    <m:r>
                      <a:rPr lang="en-US" i="1"/>
                      <m:t>&gt;</m:t>
                    </m:r>
                    <m:r>
                      <a:rPr lang="en-US" i="1"/>
                      <m:t>𝑎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6)</a:t>
                </a:r>
                <a14:m>
                  <m:oMath xmlns:m="http://schemas.openxmlformats.org/officeDocument/2006/math">
                    <m:r>
                      <a:rPr lang="ru-RU" i="1"/>
                      <m:t>(</m:t>
                    </m:r>
                    <m:r>
                      <a:rPr lang="ru-RU" i="1"/>
                      <m:t>𝑎</m:t>
                    </m:r>
                    <m:r>
                      <a:rPr lang="ru-RU" i="1"/>
                      <m:t>−1)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ru-RU" i="1"/>
                          <m:t>𝑥</m:t>
                        </m:r>
                      </m:e>
                    </m:rad>
                    <m:r>
                      <a:rPr lang="ru-RU" i="1"/>
                      <m:t>≤0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7)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ru-RU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AutoNum type="arabicPeriod"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8AD36B-A363-47D4-8837-9B42674B20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217" t="-2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835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764D3-0BF9-44F5-9DD4-304DC47B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</p:spPr>
        <p:txBody>
          <a:bodyPr/>
          <a:lstStyle/>
          <a:p>
            <a:pPr algn="ctr"/>
            <a:r>
              <a:rPr lang="ru-RU" dirty="0"/>
              <a:t>Домашнее задание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BDF490-C251-409A-A2EF-C912C04336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AutoNum type="arabicPeriod"/>
                </a:pPr>
                <a:r>
                  <a:rPr lang="ru-RU" dirty="0"/>
                  <a:t>Решить в зависимости от параметра а: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ru-RU" i="1"/>
                          <m:t>𝑥</m:t>
                        </m:r>
                        <m:r>
                          <a:rPr lang="ru-RU" i="1"/>
                          <m:t> −</m:t>
                        </m:r>
                        <m:r>
                          <a:rPr lang="ru-RU" i="1"/>
                          <m:t>𝑎</m:t>
                        </m:r>
                      </m:num>
                      <m:den>
                        <m:r>
                          <a:rPr lang="ru-RU" i="1"/>
                          <m:t>𝑥</m:t>
                        </m:r>
                        <m:r>
                          <a:rPr lang="ru-RU" i="1"/>
                          <m:t>−5</m:t>
                        </m:r>
                      </m:den>
                    </m:f>
                  </m:oMath>
                </a14:m>
                <a:r>
                  <a:rPr lang="en-US" dirty="0"/>
                  <a:t>=0</a:t>
                </a:r>
              </a:p>
              <a:p>
                <a:pPr marL="0" indent="0">
                  <a:buNone/>
                </a:pPr>
                <a:r>
                  <a:rPr lang="ru-RU" dirty="0"/>
                  <a:t>2) </a:t>
                </a:r>
                <a14:m>
                  <m:oMath xmlns:m="http://schemas.openxmlformats.org/officeDocument/2006/math">
                    <m:r>
                      <a:rPr lang="ru-RU" i="1"/>
                      <m:t>𝑥</m:t>
                    </m:r>
                    <m:r>
                      <a:rPr lang="ru-RU" i="1"/>
                      <m:t>&lt;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ru-RU" i="1"/>
                          <m:t>𝑎</m:t>
                        </m:r>
                      </m:num>
                      <m:den>
                        <m:r>
                          <a:rPr lang="ru-RU" i="1"/>
                          <m:t>𝑥</m:t>
                        </m:r>
                      </m:den>
                    </m:f>
                    <m:r>
                      <a:rPr lang="ru-RU" b="0" i="0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endParaRPr lang="ru-RU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3) 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ru-RU" i="1"/>
                          <m:t>𝑥</m:t>
                        </m:r>
                      </m:e>
                    </m:rad>
                    <m:r>
                      <a:rPr lang="ru-RU" i="1"/>
                      <m:t>≤−</m:t>
                    </m:r>
                    <m:r>
                      <a:rPr lang="ru-RU" i="1"/>
                      <m:t>𝑎</m:t>
                    </m:r>
                  </m:oMath>
                </a14:m>
                <a:r>
                  <a:rPr lang="ru-RU" dirty="0"/>
                  <a:t>  </a:t>
                </a:r>
              </a:p>
              <a:p>
                <a:pPr marL="0" indent="0">
                  <a:buNone/>
                </a:pPr>
                <a:r>
                  <a:rPr lang="ru-RU" dirty="0"/>
                  <a:t>4)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/>
                        </m:ctrlPr>
                      </m:radPr>
                      <m:deg>
                        <m:r>
                          <a:rPr lang="ru-RU" i="1"/>
                          <m:t>3</m:t>
                        </m:r>
                      </m:deg>
                      <m:e>
                        <m:r>
                          <a:rPr lang="en-US" i="1"/>
                          <m:t>𝑥</m:t>
                        </m:r>
                      </m:e>
                    </m:rad>
                    <m:r>
                      <a:rPr lang="ru-RU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𝑎</m:t>
                        </m:r>
                      </m:e>
                      <m:sup>
                        <m:r>
                          <a:rPr lang="ru-RU" i="1"/>
                          <m:t>1/3</m:t>
                        </m:r>
                      </m:sup>
                    </m:sSup>
                    <m:r>
                      <a:rPr lang="ru-RU" b="0" i="0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ru-RU" dirty="0"/>
                  <a:t>    </a:t>
                </a:r>
              </a:p>
              <a:p>
                <a:pPr marL="0" indent="0">
                  <a:buNone/>
                </a:pPr>
                <a:r>
                  <a:rPr lang="ru-RU" dirty="0"/>
                  <a:t>5)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6) </a:t>
                </a:r>
                <a14:m>
                  <m:oMath xmlns:m="http://schemas.openxmlformats.org/officeDocument/2006/math">
                    <m:r>
                      <a:rPr lang="ru-RU" i="1"/>
                      <m:t>𝑎𝑥</m:t>
                    </m:r>
                    <m:r>
                      <a:rPr lang="ru-RU" i="1"/>
                      <m:t>=</m:t>
                    </m:r>
                    <m:r>
                      <a:rPr lang="ru-RU" i="1"/>
                      <m:t>𝑏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7)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ru-RU" i="1">
                        <a:latin typeface="Cambria Math" panose="02040503050406030204" pitchFamily="18" charset="0"/>
                      </a:rPr>
                      <m:t>−1)=0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BDF490-C251-409A-A2EF-C912C04336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b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405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186A7-1E07-4B10-AADC-E5181558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/>
              <a:t>Линейные уравнения и неравенства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8AD36B-A363-47D4-8837-9B42674B20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AutoNum type="arabicPeriod"/>
                </a:pPr>
                <a:r>
                  <a:rPr lang="ru-RU" dirty="0"/>
                  <a:t>Решить в зависимости от параметра а: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1)   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𝑎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−4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𝑎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</m:t>
                    </m:r>
                    <m:r>
                      <a:rPr lang="ru-RU" i="1"/>
                      <m:t>𝑎</m:t>
                    </m:r>
                    <m:r>
                      <a:rPr lang="ru-RU" i="1"/>
                      <m:t>−2</m:t>
                    </m:r>
                  </m:oMath>
                </a14:m>
                <a:r>
                  <a:rPr lang="ru-RU" dirty="0"/>
                  <a:t>    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2)   </a:t>
                </a:r>
                <a14:m>
                  <m:oMath xmlns:m="http://schemas.openxmlformats.org/officeDocument/2006/math">
                    <m:r>
                      <a:rPr lang="ru-RU" i="1"/>
                      <m:t>2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2</m:t>
                        </m:r>
                        <m:r>
                          <a:rPr lang="ru-RU" i="1"/>
                          <m:t>𝑥</m:t>
                        </m:r>
                        <m:r>
                          <a:rPr lang="ru-RU" i="1"/>
                          <m:t>−</m:t>
                        </m:r>
                        <m:r>
                          <a:rPr lang="ru-RU" i="1"/>
                          <m:t>𝑎</m:t>
                        </m:r>
                        <m:r>
                          <a:rPr lang="ru-RU" i="1"/>
                          <m:t>+2</m:t>
                        </m:r>
                      </m:e>
                    </m:d>
                    <m:r>
                      <a:rPr lang="ru-RU" i="1"/>
                      <m:t>−3≥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𝑎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𝑥</m:t>
                    </m:r>
                    <m:r>
                      <a:rPr lang="ru-RU" i="1"/>
                      <m:t>−5(</m:t>
                    </m:r>
                    <m:r>
                      <a:rPr lang="ru-RU" i="1"/>
                      <m:t>𝑥</m:t>
                    </m:r>
                    <m:r>
                      <a:rPr lang="ru-RU" i="1"/>
                      <m:t>+1)</m:t>
                    </m:r>
                  </m:oMath>
                </a14:m>
                <a:endParaRPr lang="en-US" dirty="0"/>
              </a:p>
              <a:p>
                <a:pPr marL="0" lvl="0" indent="0">
                  <a:buNone/>
                </a:pPr>
                <a:r>
                  <a:rPr lang="ru-RU" dirty="0"/>
                  <a:t>3)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𝑎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𝑥</m:t>
                    </m:r>
                    <m:r>
                      <a:rPr lang="ru-RU" i="1"/>
                      <m:t>+2</m:t>
                    </m:r>
                    <m:r>
                      <a:rPr lang="ru-RU" i="1"/>
                      <m:t>𝑎𝑥</m:t>
                    </m:r>
                    <m:r>
                      <a:rPr lang="ru-RU" i="1"/>
                      <m:t>≥3</m:t>
                    </m:r>
                    <m:r>
                      <a:rPr lang="ru-RU" i="1"/>
                      <m:t>𝑥</m:t>
                    </m:r>
                    <m:r>
                      <a:rPr lang="ru-RU" i="1"/>
                      <m:t>+3−3</m:t>
                    </m:r>
                    <m:r>
                      <a:rPr lang="ru-RU" i="1"/>
                      <m:t>𝑎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2. При каких а неравенство </a:t>
                </a:r>
                <a14:m>
                  <m:oMath xmlns:m="http://schemas.openxmlformats.org/officeDocument/2006/math">
                    <m:r>
                      <a:rPr lang="ru-RU" i="1"/>
                      <m:t>2</m:t>
                    </m:r>
                    <m:r>
                      <a:rPr lang="en-US" i="1"/>
                      <m:t>𝑥</m:t>
                    </m:r>
                    <m:r>
                      <a:rPr lang="ru-RU" i="1"/>
                      <m:t>−</m:t>
                    </m:r>
                    <m:r>
                      <a:rPr lang="en-US" i="1"/>
                      <m:t>𝑎</m:t>
                    </m:r>
                    <m:r>
                      <a:rPr lang="ru-RU" i="1"/>
                      <m:t>&gt;0</m:t>
                    </m:r>
                  </m:oMath>
                </a14:m>
                <a:r>
                  <a:rPr lang="ru-RU" dirty="0"/>
                  <a:t>   следует из неравенства      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  <m:r>
                      <a:rPr lang="ru-RU" i="1"/>
                      <m:t>+2</m:t>
                    </m:r>
                    <m:r>
                      <a:rPr lang="en-US" i="1"/>
                      <m:t>𝑎</m:t>
                    </m:r>
                    <m:r>
                      <a:rPr lang="ru-RU" i="1"/>
                      <m:t>−3&gt;0</m:t>
                    </m:r>
                  </m:oMath>
                </a14:m>
                <a:r>
                  <a:rPr lang="ru-RU" dirty="0"/>
                  <a:t>   ?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3. При каких значениях параметра уравнение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𝑏</m:t>
                        </m:r>
                      </m:e>
                      <m:sup>
                        <m:r>
                          <a:rPr lang="ru-RU" i="1"/>
                          <m:t>4</m:t>
                        </m:r>
                      </m:sup>
                    </m:sSup>
                    <m:r>
                      <a:rPr lang="ru-RU" i="1"/>
                      <m:t>𝑥</m:t>
                    </m:r>
                    <m:r>
                      <a:rPr lang="ru-RU" i="1"/>
                      <m:t>+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𝑏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2+</m:t>
                        </m:r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ru-RU" i="1"/>
                              <m:t>2</m:t>
                            </m:r>
                          </m:e>
                        </m:rad>
                      </m:e>
                    </m:d>
                    <m:r>
                      <a:rPr lang="ru-RU" i="1"/>
                      <m:t>𝑏</m:t>
                    </m:r>
                    <m:r>
                      <a:rPr lang="ru-RU" i="1"/>
                      <m:t>+2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ru-RU" i="1"/>
                          <m:t>2</m:t>
                        </m:r>
                      </m:e>
                    </m:rad>
                    <m:r>
                      <a:rPr lang="ru-RU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𝑏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𝑏</m:t>
                        </m:r>
                        <m:r>
                          <a:rPr lang="ru-RU" i="1"/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ru-RU" i="1"/>
                              <m:t>2</m:t>
                            </m:r>
                          </m:e>
                        </m:rad>
                      </m:e>
                    </m:d>
                    <m:r>
                      <a:rPr lang="ru-RU" i="1"/>
                      <m:t>+4</m:t>
                    </m:r>
                    <m:r>
                      <a:rPr lang="ru-RU" i="1"/>
                      <m:t>𝑥</m:t>
                    </m:r>
                  </m:oMath>
                </a14:m>
                <a:r>
                  <a:rPr lang="ru-RU" dirty="0"/>
                  <a:t>      имеет бесконечно много корней? </a:t>
                </a: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AutoNum type="arabicPeriod"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8AD36B-A363-47D4-8837-9B42674B20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101" t="-2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347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186A7-1E07-4B10-AADC-E5181558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/>
              <a:t>Область определения функции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8AD36B-A363-47D4-8837-9B42674B20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/>
                  <a:t>1.  </a:t>
                </a:r>
                <a:r>
                  <a:rPr lang="ru-RU" sz="3600" dirty="0"/>
                  <a:t>Найти область допустимых значений следующих функций:</a:t>
                </a:r>
              </a:p>
              <a:p>
                <a:endParaRPr lang="ru-RU" sz="3600" dirty="0"/>
              </a:p>
              <a:p>
                <a:r>
                  <a:rPr lang="ru-RU" dirty="0"/>
                  <a:t> 1) </a:t>
                </a:r>
                <a14:m>
                  <m:oMath xmlns:m="http://schemas.openxmlformats.org/officeDocument/2006/math">
                    <m:r>
                      <a:rPr lang="ru-RU" i="1"/>
                      <m:t>𝑦</m:t>
                    </m:r>
                    <m:r>
                      <a:rPr lang="ru-RU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/>
                                    </m:ctrlPr>
                                  </m:dPr>
                                  <m:e>
                                    <m:r>
                                      <a:rPr lang="ru-RU" i="1"/>
                                      <m:t>𝑥</m:t>
                                    </m:r>
                                    <m:r>
                                      <a:rPr lang="ru-RU" i="1"/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ru-RU" i="1"/>
                                  <m:t>2</m:t>
                                </m:r>
                              </m:sup>
                            </m:sSup>
                            <m:r>
                              <a:rPr lang="ru-RU" i="1"/>
                              <m:t>(</m:t>
                            </m:r>
                            <m:r>
                              <a:rPr lang="ru-RU" i="1"/>
                              <m:t>𝑥</m:t>
                            </m:r>
                            <m:r>
                              <a:rPr lang="ru-RU" i="1"/>
                              <m:t>−2 )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−25</m:t>
                        </m:r>
                      </m:den>
                    </m:f>
                  </m:oMath>
                </a14:m>
                <a:r>
                  <a:rPr lang="ru-RU" dirty="0"/>
                  <a:t>    </a:t>
                </a:r>
              </a:p>
              <a:p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2) </m:t>
                    </m:r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i="1"/>
                          <m:t>1−</m:t>
                        </m:r>
                        <m:r>
                          <a:rPr lang="en-US" i="1"/>
                          <m:t>𝑥</m:t>
                        </m:r>
                      </m:den>
                    </m:f>
                    <m:r>
                      <a:rPr lang="ru-RU" i="1"/>
                      <m:t>+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ru-RU" i="1"/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ru-RU" i="1"/>
                              <m:t>+2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3)  </m:t>
                    </m:r>
                    <m:r>
                      <a:rPr lang="ru-RU" i="1"/>
                      <m:t>𝑦</m:t>
                    </m:r>
                    <m:r>
                      <a:rPr lang="ru-RU" i="1"/>
                      <m:t>=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ru-RU" i="1"/>
                              <m:t>1−</m:t>
                            </m:r>
                            <m:r>
                              <a:rPr lang="ru-RU" i="1"/>
                              <m:t>𝑥</m:t>
                            </m:r>
                          </m:num>
                          <m:den>
                            <m:r>
                              <a:rPr lang="ru-RU" i="1"/>
                              <m:t>1+</m:t>
                            </m:r>
                            <m:r>
                              <a:rPr lang="ru-RU" i="1"/>
                              <m:t>𝑥</m:t>
                            </m:r>
                          </m:den>
                        </m:f>
                      </m:e>
                    </m:rad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8AD36B-A363-47D4-8837-9B42674B20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962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764D3-0BF9-44F5-9DD4-304DC47B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</p:spPr>
        <p:txBody>
          <a:bodyPr/>
          <a:lstStyle/>
          <a:p>
            <a:pPr algn="ctr"/>
            <a:r>
              <a:rPr lang="ru-RU" dirty="0"/>
              <a:t>Домашнее задание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BDF490-C251-409A-A2EF-C912C04336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AutoNum type="arabicPeriod"/>
                </a:pPr>
                <a:r>
                  <a:rPr lang="ru-RU" dirty="0"/>
                  <a:t>Решить в зависимости от параметра а:</a:t>
                </a:r>
                <a:endParaRPr lang="en-US" dirty="0"/>
              </a:p>
              <a:p>
                <a:pPr lvl="0"/>
                <a:endParaRPr lang="ru-RU" dirty="0"/>
              </a:p>
              <a:p>
                <a:pPr marL="0" lvl="0" indent="0">
                  <a:buNone/>
                </a:pPr>
                <a:r>
                  <a:rPr lang="ru-RU" dirty="0"/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𝑎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𝑥</m:t>
                    </m:r>
                    <m:r>
                      <a:rPr lang="ru-RU" i="1"/>
                      <m:t>+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2</m:t>
                        </m:r>
                        <m:r>
                          <a:rPr lang="en-US" i="1"/>
                          <m:t>𝑎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+10=2</m:t>
                    </m:r>
                    <m:r>
                      <a:rPr lang="ru-RU" i="1"/>
                      <m:t>𝑎𝑥</m:t>
                    </m:r>
                    <m:r>
                      <a:rPr lang="ru-RU" i="1"/>
                      <m:t>+9</m:t>
                    </m:r>
                    <m:r>
                      <a:rPr lang="ru-RU" i="1"/>
                      <m:t>𝑎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2)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𝑎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−1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=</m:t>
                    </m:r>
                    <m:r>
                      <a:rPr lang="ru-RU" i="1"/>
                      <m:t>𝑎</m:t>
                    </m:r>
                    <m:r>
                      <a:rPr lang="ru-RU" i="1"/>
                      <m:t>+1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3)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3</m:t>
                        </m:r>
                        <m:r>
                          <a:rPr lang="en-US" i="1"/>
                          <m:t>𝑎</m:t>
                        </m:r>
                        <m:r>
                          <a:rPr lang="ru-RU" i="1"/>
                          <m:t>−7</m:t>
                        </m:r>
                      </m:e>
                    </m:d>
                    <m:r>
                      <a:rPr lang="en-US" i="1"/>
                      <m:t>𝑥</m:t>
                    </m:r>
                    <m:r>
                      <a:rPr lang="ru-RU" i="1"/>
                      <m:t>&gt;5</m:t>
                    </m:r>
                    <m:r>
                      <a:rPr lang="en-US" i="1"/>
                      <m:t>𝑎</m:t>
                    </m:r>
                    <m:r>
                      <a:rPr lang="ru-RU" i="1"/>
                      <m:t>−3</m:t>
                    </m:r>
                  </m:oMath>
                </a14:m>
                <a:endParaRPr lang="ru-RU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dirty="0"/>
                  <a:t>4)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2−3</m:t>
                        </m:r>
                        <m:r>
                          <a:rPr lang="en-US" i="1"/>
                          <m:t>𝑎</m:t>
                        </m:r>
                        <m:r>
                          <a:rPr lang="en-US" i="1"/>
                          <m:t> </m:t>
                        </m:r>
                      </m:e>
                    </m:d>
                    <m:r>
                      <a:rPr lang="en-US" i="1"/>
                      <m:t>𝑥</m:t>
                    </m:r>
                    <m:r>
                      <a:rPr lang="ru-RU" i="1"/>
                      <m:t>&lt;3</m:t>
                    </m:r>
                    <m:r>
                      <a:rPr lang="en-US" i="1"/>
                      <m:t>𝑎</m:t>
                    </m:r>
                    <m:r>
                      <a:rPr lang="ru-RU" i="1"/>
                      <m:t>−1</m:t>
                    </m:r>
                  </m:oMath>
                </a14:m>
                <a:endParaRPr lang="en-US" dirty="0"/>
              </a:p>
              <a:p>
                <a:pPr marL="0" lvl="0" indent="0">
                  <a:buNone/>
                </a:pPr>
                <a:r>
                  <a:rPr lang="ru-RU" dirty="0"/>
                  <a:t>5)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ru-RU" i="1"/>
                          <m:t>𝑥</m:t>
                        </m:r>
                        <m:r>
                          <a:rPr lang="ru-RU" i="1"/>
                          <m:t> − 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ru-RU" i="1"/>
                              <m:t>𝑎</m:t>
                            </m:r>
                          </m:num>
                          <m:den>
                            <m:r>
                              <a:rPr lang="ru-RU" i="1"/>
                              <m:t>3</m:t>
                            </m:r>
                          </m:den>
                        </m:f>
                      </m:num>
                      <m:den>
                        <m:r>
                          <a:rPr lang="ru-RU" i="1"/>
                          <m:t>𝑎</m:t>
                        </m:r>
                      </m:den>
                    </m:f>
                    <m:r>
                      <a:rPr lang="ru-RU" i="1"/>
                      <m:t>+ 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ru-RU" i="1"/>
                          <m:t>𝑥</m:t>
                        </m:r>
                        <m:r>
                          <a:rPr lang="ru-RU" i="1"/>
                          <m:t>+1</m:t>
                        </m:r>
                      </m:num>
                      <m:den>
                        <m:r>
                          <a:rPr lang="ru-RU" i="1"/>
                          <m:t>3</m:t>
                        </m:r>
                      </m:den>
                    </m:f>
                    <m:r>
                      <a:rPr lang="ru-RU" i="1"/>
                      <m:t>≥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ru-RU" i="1"/>
                              <m:t>7</m:t>
                            </m:r>
                          </m:num>
                          <m:den>
                            <m:r>
                              <a:rPr lang="ru-RU" i="1"/>
                              <m:t>3</m:t>
                            </m:r>
                          </m:den>
                        </m:f>
                        <m:r>
                          <a:rPr lang="ru-RU" i="1"/>
                          <m:t>+ 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ru-RU" i="1"/>
                              <m:t>8</m:t>
                            </m:r>
                          </m:num>
                          <m:den>
                            <m:r>
                              <a:rPr lang="ru-RU" i="1"/>
                              <m:t>𝑎</m:t>
                            </m:r>
                          </m:den>
                        </m:f>
                      </m:e>
                    </m:d>
                    <m:r>
                      <a:rPr lang="ru-RU" i="1"/>
                      <m:t>𝑥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BDF490-C251-409A-A2EF-C912C04336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410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186A7-1E07-4B10-AADC-E5181558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/>
              <a:t>Квадратичные  уравнения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8AD36B-A363-47D4-8837-9B42674B20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eriod"/>
                </a:pPr>
                <a:r>
                  <a:rPr lang="ru-RU" dirty="0"/>
                  <a:t>При каких  значениях  параметра :   </a:t>
                </a:r>
                <a:endParaRPr lang="ru-RU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1)</m:t>
                    </m:r>
                    <m:r>
                      <m:rPr>
                        <m:nor/>
                      </m:rPr>
                      <a:rPr lang="ru-RU" smtClean="0"/>
                      <m:t>уравнение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    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</m:t>
                    </m:r>
                    <m:r>
                      <a:rPr lang="ru-RU" i="1"/>
                      <m:t>𝑥</m:t>
                    </m:r>
                    <m:r>
                      <a:rPr lang="ru-RU" i="1"/>
                      <m:t>+</m:t>
                    </m:r>
                    <m:r>
                      <a:rPr lang="ru-RU" i="1"/>
                      <m:t>𝑎</m:t>
                    </m:r>
                    <m:r>
                      <a:rPr lang="ru-RU" i="1"/>
                      <m:t>=0</m:t>
                    </m:r>
                  </m:oMath>
                </a14:m>
                <a:r>
                  <a:rPr lang="ru-RU" dirty="0"/>
                  <a:t> не имеет решений </a:t>
                </a:r>
              </a:p>
              <a:p>
                <a:pPr marL="0" indent="0">
                  <a:buNone/>
                </a:pPr>
                <a:r>
                  <a:rPr lang="ru-RU" dirty="0"/>
                  <a:t>2)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mtClean="0"/>
                      <m:t>уравнение</m:t>
                    </m:r>
                  </m:oMath>
                </a14:m>
                <a:r>
                  <a:rPr lang="ru-RU" dirty="0"/>
                  <a:t>   </a:t>
                </a:r>
                <a14:m>
                  <m:oMath xmlns:m="http://schemas.openxmlformats.org/officeDocument/2006/math">
                    <m:r>
                      <a:rPr lang="ru-RU" i="1"/>
                      <m:t>𝑎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2</m:t>
                        </m:r>
                        <m:r>
                          <a:rPr lang="ru-RU" i="1"/>
                          <m:t>𝑎</m:t>
                        </m:r>
                        <m:r>
                          <a:rPr lang="ru-RU" i="1"/>
                          <m:t>+6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+3</m:t>
                    </m:r>
                    <m:r>
                      <a:rPr lang="en-US" i="1"/>
                      <m:t>𝑎</m:t>
                    </m:r>
                    <m:r>
                      <a:rPr lang="ru-RU" i="1"/>
                      <m:t>+3=0</m:t>
                    </m:r>
                    <m:r>
                      <m:rPr>
                        <m:nor/>
                      </m:rPr>
                      <a:rPr lang="ru-RU"/>
                      <m:t>     имеет единственный корень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3)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mtClean="0"/>
                      <m:t>уравнение</m:t>
                    </m:r>
                  </m:oMath>
                </a14:m>
                <a:r>
                  <a:rPr lang="ru-RU" dirty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𝑏</m:t>
                        </m:r>
                        <m:r>
                          <a:rPr lang="ru-RU" i="1"/>
                          <m:t>−1</m:t>
                        </m:r>
                      </m:e>
                    </m:d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+2</m:t>
                    </m:r>
                    <m:r>
                      <a:rPr lang="ru-RU" i="1"/>
                      <m:t>𝑥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ru-RU" i="1"/>
                          <m:t>11−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𝑏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</m:e>
                    </m:rad>
                    <m:r>
                      <a:rPr lang="ru-RU" i="1"/>
                      <m:t>+1=0</m:t>
                    </m:r>
                  </m:oMath>
                </a14:m>
                <a:r>
                  <a:rPr lang="ru-RU" dirty="0"/>
                  <a:t>     имеет 2 различных  корня</a:t>
                </a:r>
              </a:p>
              <a:p>
                <a:pPr marL="0" indent="0">
                  <a:buNone/>
                </a:pPr>
                <a:r>
                  <a:rPr lang="ru-RU" dirty="0"/>
                  <a:t>4) больший корень уравнения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6</m:t>
                        </m:r>
                        <m:r>
                          <a:rPr lang="ru-RU" i="1"/>
                          <m:t>𝑎</m:t>
                        </m:r>
                        <m:r>
                          <a:rPr lang="ru-RU" i="1"/>
                          <m:t>−1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+9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𝑎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−3</m:t>
                    </m:r>
                    <m:r>
                      <a:rPr lang="en-US" i="1"/>
                      <m:t>𝑎</m:t>
                    </m:r>
                    <m:r>
                      <a:rPr lang="ru-RU" i="1"/>
                      <m:t>=0</m:t>
                    </m:r>
                  </m:oMath>
                </a14:m>
                <a:r>
                  <a:rPr lang="ru-RU" dirty="0"/>
                  <a:t>     в 9 раз больше, чем его меньший корень</a:t>
                </a:r>
              </a:p>
              <a:p>
                <a:pPr marL="0" indent="0">
                  <a:buNone/>
                </a:pPr>
                <a:r>
                  <a:rPr lang="ru-RU" dirty="0"/>
                  <a:t>5) больший корень уравнения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10</m:t>
                        </m:r>
                        <m:r>
                          <a:rPr lang="ru-RU" i="1"/>
                          <m:t>𝑎</m:t>
                        </m:r>
                        <m:r>
                          <a:rPr lang="ru-RU" i="1"/>
                          <m:t>−19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+25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𝑎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−95</m:t>
                    </m:r>
                    <m:r>
                      <a:rPr lang="en-US" i="1"/>
                      <m:t>𝑎</m:t>
                    </m:r>
                    <m:r>
                      <a:rPr lang="ru-RU" i="1"/>
                      <m:t>+90=0</m:t>
                    </m:r>
                  </m:oMath>
                </a14:m>
                <a:r>
                  <a:rPr lang="ru-RU" dirty="0"/>
                  <a:t>     меньше 7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AutoNum type="arabicPeriod"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8AD36B-A363-47D4-8837-9B42674B20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217" t="-2219" b="-3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750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186A7-1E07-4B10-AADC-E5181558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/>
              <a:t>Квадратичные  уравнения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8AD36B-A363-47D4-8837-9B42674B20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eriod"/>
                </a:pPr>
                <a:r>
                  <a:rPr lang="ru-RU" dirty="0"/>
                  <a:t>При каких  значениях  параметра :   </a:t>
                </a:r>
                <a:endParaRPr lang="ru-RU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dirty="0"/>
                  <a:t>6) отношение дискриминанта  уравнения    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r>
                  <a:rPr lang="ru-RU" dirty="0"/>
                  <a:t>      к квадрату разности его корней равно    8-2а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7)</m:t>
                    </m:r>
                    <m:r>
                      <m:rPr>
                        <m:nor/>
                      </m:rPr>
                      <a:rPr lang="ru-RU" smtClean="0"/>
                      <m:t>уравнение</m:t>
                    </m:r>
                    <m:r>
                      <a:rPr lang="ru-RU" i="1"/>
                      <m:t>(</m:t>
                    </m:r>
                    <m:r>
                      <a:rPr lang="ru-RU" i="1"/>
                      <m:t>𝑎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𝑎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+16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+16</m:t>
                    </m:r>
                    <m:r>
                      <a:rPr lang="en-US" i="1"/>
                      <m:t>𝑎</m:t>
                    </m:r>
                    <m:r>
                      <a:rPr lang="ru-RU" i="1"/>
                      <m:t>)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ru-RU" i="1"/>
                          <m:t>𝑥</m:t>
                        </m:r>
                        <m:r>
                          <a:rPr lang="ru-RU" i="1"/>
                          <m:t>+5</m:t>
                        </m:r>
                      </m:e>
                    </m:rad>
                    <m:r>
                      <a:rPr lang="ru-RU" i="1"/>
                      <m:t>=0</m:t>
                    </m:r>
                    <m:r>
                      <m:rPr>
                        <m:nor/>
                      </m:rPr>
                      <a:rPr lang="ru-RU"/>
                      <m:t>         имеет 2 различных  корня</m:t>
                    </m:r>
                  </m:oMath>
                </a14:m>
                <a:r>
                  <a:rPr lang="ru-RU" dirty="0"/>
                  <a:t>  </a:t>
                </a:r>
              </a:p>
              <a:p>
                <a:pPr marL="0" indent="0">
                  <a:buNone/>
                </a:pPr>
                <a:r>
                  <a:rPr lang="ru-RU" dirty="0"/>
                  <a:t>8) уравнение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+2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𝑎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+7</m:t>
                        </m:r>
                        <m:r>
                          <a:rPr lang="ru-RU" i="1"/>
                          <m:t>𝑎</m:t>
                        </m:r>
                        <m:r>
                          <a:rPr lang="ru-RU" i="1"/>
                          <m:t>+3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 +9=0</m:t>
                    </m:r>
                  </m:oMath>
                </a14:m>
                <a:r>
                  <a:rPr lang="ru-RU" dirty="0"/>
                  <a:t>   имеет 2 различных  положительных корня</a:t>
                </a:r>
              </a:p>
              <a:p>
                <a:pPr marL="0" indent="0">
                  <a:buNone/>
                </a:pPr>
                <a:r>
                  <a:rPr lang="ru-RU" dirty="0"/>
                  <a:t>9) уравнение 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𝑎</m:t>
                        </m:r>
                        <m:r>
                          <a:rPr lang="ru-RU" i="1"/>
                          <m:t>+1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 +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2</m:t>
                        </m:r>
                        <m:r>
                          <a:rPr lang="ru-RU" i="1"/>
                          <m:t>𝑎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−5</m:t>
                    </m:r>
                    <m:r>
                      <a:rPr lang="ru-RU" i="1"/>
                      <m:t>𝑎</m:t>
                    </m:r>
                    <m:r>
                      <a:rPr lang="ru-RU" i="1"/>
                      <m:t>−3=0</m:t>
                    </m:r>
                  </m:oMath>
                </a14:m>
                <a:r>
                  <a:rPr lang="ru-RU" dirty="0"/>
                  <a:t>   имеет 2 корня разных знаков </a:t>
                </a:r>
                <a:endParaRPr lang="en-US" dirty="0"/>
              </a:p>
              <a:p>
                <a:pPr marL="514350" indent="-514350">
                  <a:buAutoNum type="arabicPeriod"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8AD36B-A363-47D4-8837-9B42674B20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217" t="-2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616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764D3-0BF9-44F5-9DD4-304DC47B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</p:spPr>
        <p:txBody>
          <a:bodyPr/>
          <a:lstStyle/>
          <a:p>
            <a:pPr algn="ctr"/>
            <a:r>
              <a:rPr lang="ru-RU" dirty="0"/>
              <a:t>Домашнее задание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BDF490-C251-409A-A2EF-C912C04336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88646"/>
                <a:ext cx="10515600" cy="5404228"/>
              </a:xfrm>
            </p:spPr>
            <p:txBody>
              <a:bodyPr>
                <a:normAutofit fontScale="85000" lnSpcReduction="20000"/>
              </a:bodyPr>
              <a:lstStyle/>
              <a:p>
                <a:pPr marL="514350" indent="-514350">
                  <a:buAutoNum type="arabicPeriod"/>
                </a:pPr>
                <a:r>
                  <a:rPr lang="ru-RU" dirty="0"/>
                  <a:t>При каких  значениях  параметра :</a:t>
                </a:r>
                <a:endParaRPr lang="en-US" dirty="0"/>
              </a:p>
              <a:p>
                <a:pPr marL="0" lvl="0" indent="0">
                  <a:buNone/>
                </a:pPr>
                <a:r>
                  <a:rPr lang="ru-RU" dirty="0"/>
                  <a:t>1) уравнение      </a:t>
                </a:r>
                <a14:m>
                  <m:oMath xmlns:m="http://schemas.openxmlformats.org/officeDocument/2006/math">
                    <m:r>
                      <a:rPr lang="ru-RU" i="1"/>
                      <m:t>𝑎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4</m:t>
                        </m:r>
                        <m:r>
                          <a:rPr lang="ru-RU" i="1"/>
                          <m:t>𝑎</m:t>
                        </m:r>
                        <m:r>
                          <a:rPr lang="ru-RU" i="1"/>
                          <m:t>+2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+3</m:t>
                    </m:r>
                    <m:r>
                      <a:rPr lang="en-US" i="1"/>
                      <m:t>𝑎</m:t>
                    </m:r>
                    <m:r>
                      <a:rPr lang="ru-RU" i="1"/>
                      <m:t>+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ru-RU" i="1"/>
                          <m:t>3</m:t>
                        </m:r>
                      </m:num>
                      <m:den>
                        <m:r>
                          <a:rPr lang="ru-RU" i="1"/>
                          <m:t>2</m:t>
                        </m:r>
                      </m:den>
                    </m:f>
                    <m:r>
                      <a:rPr lang="ru-RU" i="1"/>
                      <m:t>=0</m:t>
                    </m:r>
                  </m:oMath>
                </a14:m>
                <a:r>
                  <a:rPr lang="ru-RU" dirty="0"/>
                  <a:t>      имеет единственный корень</a:t>
                </a:r>
              </a:p>
              <a:p>
                <a:pPr marL="0" lvl="0" indent="0">
                  <a:buNone/>
                </a:pPr>
                <a:r>
                  <a:rPr lang="ru-RU" dirty="0"/>
                  <a:t>2) уравнение    </a:t>
                </a:r>
                <a14:m>
                  <m:oMath xmlns:m="http://schemas.openxmlformats.org/officeDocument/2006/math">
                    <m:r>
                      <a:rPr lang="ru-RU" i="1"/>
                      <m:t>𝑏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−2</m:t>
                    </m:r>
                    <m:r>
                      <a:rPr lang="ru-RU" i="1"/>
                      <m:t>𝑥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ru-RU" i="1"/>
                          <m:t>15−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𝑏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</m:e>
                    </m:rad>
                    <m:r>
                      <a:rPr lang="ru-RU" i="1"/>
                      <m:t>−2=</m:t>
                    </m:r>
                  </m:oMath>
                </a14:m>
                <a:r>
                  <a:rPr lang="ru-RU" dirty="0"/>
                  <a:t>0     имеет 2 различных  корня</a:t>
                </a:r>
                <a:endParaRPr lang="ru-RU" b="0" i="0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3)</m:t>
                    </m:r>
                  </m:oMath>
                </a14:m>
                <a:r>
                  <a:rPr lang="ru-RU" dirty="0"/>
                  <a:t>больший корень уравнения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8</m:t>
                        </m:r>
                        <m:r>
                          <a:rPr lang="ru-RU" i="1"/>
                          <m:t>𝑎</m:t>
                        </m:r>
                        <m:r>
                          <a:rPr lang="ru-RU" i="1"/>
                          <m:t>−3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+16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𝑎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−12</m:t>
                    </m:r>
                    <m:r>
                      <a:rPr lang="en-US" i="1"/>
                      <m:t>𝑎</m:t>
                    </m:r>
                    <m:r>
                      <a:rPr lang="ru-RU" i="1"/>
                      <m:t>=0</m:t>
                    </m:r>
                  </m:oMath>
                </a14:m>
                <a:r>
                  <a:rPr lang="ru-RU" dirty="0"/>
                  <a:t>     в 10 раз больше, чем его меньший корень</a:t>
                </a:r>
              </a:p>
              <a:p>
                <a:pPr marL="0" lvl="0" indent="0">
                  <a:buNone/>
                </a:pPr>
                <a:r>
                  <a:rPr lang="ru-RU" dirty="0"/>
                  <a:t>4)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/>
                      <m:t>больший корень уравнения        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4</m:t>
                        </m:r>
                        <m:r>
                          <a:rPr lang="ru-RU" i="1"/>
                          <m:t>𝑎</m:t>
                        </m:r>
                        <m:r>
                          <a:rPr lang="ru-RU" i="1"/>
                          <m:t>−7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+4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𝑎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−14</m:t>
                    </m:r>
                    <m:r>
                      <a:rPr lang="en-US" i="1"/>
                      <m:t>𝑎</m:t>
                    </m:r>
                    <m:r>
                      <a:rPr lang="ru-RU" i="1"/>
                      <m:t>+12=0</m:t>
                    </m:r>
                    <m:r>
                      <m:rPr>
                        <m:nor/>
                      </m:rPr>
                      <a:rPr lang="ru-RU"/>
                      <m:t>     меньше -4</m:t>
                    </m:r>
                  </m:oMath>
                </a14:m>
                <a:endParaRPr lang="ru-RU" dirty="0"/>
              </a:p>
              <a:p>
                <a:pPr marL="0" lvl="0" indent="0">
                  <a:buNone/>
                </a:pPr>
                <a:r>
                  <a:rPr lang="ru-RU" dirty="0"/>
                  <a:t>5)уравнение        </a:t>
                </a:r>
                <a14:m>
                  <m:oMath xmlns:m="http://schemas.openxmlformats.org/officeDocument/2006/math">
                    <m:r>
                      <a:rPr lang="ru-RU" i="1"/>
                      <m:t>(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  <m:r>
                          <a:rPr lang="ru-RU" i="1"/>
                          <m:t>−2</m:t>
                        </m:r>
                        <m:r>
                          <a:rPr lang="ru-RU" i="1"/>
                          <m:t>𝑎</m:t>
                        </m:r>
                        <m:r>
                          <a:rPr lang="ru-RU" i="1"/>
                          <m:t>)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ru-RU" i="1"/>
                              <m:t>𝑥</m:t>
                            </m:r>
                            <m:r>
                              <a:rPr lang="ru-RU" i="1"/>
                              <m:t>−4</m:t>
                            </m:r>
                            <m:r>
                              <a:rPr lang="ru-RU" i="1"/>
                              <m:t>𝑎</m:t>
                            </m:r>
                          </m:e>
                        </m:d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=242</m:t>
                    </m:r>
                  </m:oMath>
                </a14:m>
                <a:r>
                  <a:rPr lang="ru-RU" dirty="0"/>
                  <a:t>     имеет 2 различных  корня, среднее арифметическое которых равно -3</a:t>
                </a:r>
              </a:p>
              <a:p>
                <a:pPr marL="0" lvl="0" indent="0">
                  <a:buNone/>
                </a:pPr>
                <a:r>
                  <a:rPr lang="ru-RU" dirty="0"/>
                  <a:t>6) отношение дискриминанта  уравнения      </a:t>
                </a:r>
                <a14:m>
                  <m:oMath xmlns:m="http://schemas.openxmlformats.org/officeDocument/2006/math">
                    <m:r>
                      <a:rPr lang="ru-RU" i="1"/>
                      <m:t>𝑎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</m:t>
                    </m:r>
                    <m:r>
                      <a:rPr lang="ru-RU" i="1"/>
                      <m:t>𝑥</m:t>
                    </m:r>
                    <m:r>
                      <a:rPr lang="ru-RU" i="1"/>
                      <m:t>+4=0</m:t>
                    </m:r>
                  </m:oMath>
                </a14:m>
                <a:r>
                  <a:rPr lang="ru-RU" dirty="0"/>
                  <a:t>      к квадрату разности его корней равно    4а+12</a:t>
                </a:r>
              </a:p>
              <a:p>
                <a:pPr marL="0" lvl="0" indent="0">
                  <a:buNone/>
                </a:pPr>
                <a:r>
                  <a:rPr lang="ru-RU" dirty="0"/>
                  <a:t>7) уравнение        </a:t>
                </a:r>
                <a14:m>
                  <m:oMath xmlns:m="http://schemas.openxmlformats.org/officeDocument/2006/math">
                    <m:r>
                      <a:rPr lang="ru-RU" i="1"/>
                      <m:t>(</m:t>
                    </m:r>
                    <m:r>
                      <a:rPr lang="ru-RU" i="1"/>
                      <m:t>𝑎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𝑎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+9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+9</m:t>
                    </m:r>
                    <m:r>
                      <a:rPr lang="en-US" i="1"/>
                      <m:t>𝑎</m:t>
                    </m:r>
                    <m:r>
                      <a:rPr lang="ru-RU" i="1"/>
                      <m:t>)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ru-RU" i="1"/>
                          <m:t>𝑥</m:t>
                        </m:r>
                        <m:r>
                          <a:rPr lang="ru-RU" i="1"/>
                          <m:t>+4</m:t>
                        </m:r>
                      </m:e>
                    </m:rad>
                    <m:r>
                      <a:rPr lang="ru-RU" i="1"/>
                      <m:t>=0</m:t>
                    </m:r>
                  </m:oMath>
                </a14:m>
                <a:r>
                  <a:rPr lang="ru-RU" dirty="0"/>
                  <a:t>         имеет 2 различных  корня</a:t>
                </a:r>
              </a:p>
              <a:p>
                <a:pPr marL="0" lvl="0" indent="0">
                  <a:buNone/>
                </a:pPr>
                <a:r>
                  <a:rPr lang="ru-RU" dirty="0"/>
                  <a:t>8) модуль разности корней уравнения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−6</m:t>
                    </m:r>
                    <m:r>
                      <a:rPr lang="ru-RU" i="1"/>
                      <m:t>𝑥</m:t>
                    </m:r>
                    <m:r>
                      <a:rPr lang="ru-RU" i="1"/>
                      <m:t> +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𝑎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−4</m:t>
                    </m:r>
                    <m:r>
                      <a:rPr lang="ru-RU" i="1"/>
                      <m:t>𝑎</m:t>
                    </m:r>
                    <m:r>
                      <a:rPr lang="ru-RU" i="1"/>
                      <m:t>+12=0</m:t>
                    </m:r>
                  </m:oMath>
                </a14:m>
                <a:r>
                  <a:rPr lang="ru-RU" dirty="0"/>
                  <a:t>   принимает наибольшее значение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BDF490-C251-409A-A2EF-C912C04336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88646"/>
                <a:ext cx="10515600" cy="5404228"/>
              </a:xfrm>
              <a:blipFill>
                <a:blip r:embed="rId2"/>
                <a:stretch>
                  <a:fillRect l="-928" t="-2822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377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764D3-0BF9-44F5-9DD4-304DC47B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</p:spPr>
        <p:txBody>
          <a:bodyPr/>
          <a:lstStyle/>
          <a:p>
            <a:pPr algn="ctr"/>
            <a:r>
              <a:rPr lang="ru-RU" dirty="0"/>
              <a:t>Домашнее задание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BDF490-C251-409A-A2EF-C912C04336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88646"/>
                <a:ext cx="10515600" cy="5404228"/>
              </a:xfrm>
            </p:spPr>
            <p:txBody>
              <a:bodyPr>
                <a:normAutofit fontScale="92500" lnSpcReduction="20000"/>
              </a:bodyPr>
              <a:lstStyle/>
              <a:p>
                <a:pPr marL="514350" indent="-514350">
                  <a:buAutoNum type="arabicPeriod"/>
                </a:pPr>
                <a:r>
                  <a:rPr lang="ru-RU" dirty="0"/>
                  <a:t>При каких  значениях  параметра :</a:t>
                </a:r>
                <a:endParaRPr lang="en-US" dirty="0"/>
              </a:p>
              <a:p>
                <a:pPr marL="0" lvl="0" indent="0">
                  <a:buNone/>
                </a:pPr>
                <a:r>
                  <a:rPr lang="ru-RU" dirty="0"/>
                  <a:t>9) уравнение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 +16=0</m:t>
                    </m:r>
                  </m:oMath>
                </a14:m>
                <a:r>
                  <a:rPr lang="ru-RU" dirty="0"/>
                  <a:t>     имеет 2 различных  отрицательных корня</a:t>
                </a:r>
              </a:p>
              <a:p>
                <a:pPr marL="0" lvl="0" indent="0">
                  <a:buNone/>
                </a:pPr>
                <a:r>
                  <a:rPr lang="ru-RU" dirty="0"/>
                  <a:t>10) уравнение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−2)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 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r>
                  <a:rPr lang="ru-RU" dirty="0"/>
                  <a:t>   имеет 2 корня разных знаков</a:t>
                </a:r>
                <a:endParaRPr lang="en-US" dirty="0"/>
              </a:p>
              <a:p>
                <a:pPr marL="0" lvl="0" indent="0">
                  <a:buNone/>
                </a:pPr>
                <a:r>
                  <a:rPr lang="ru-RU" dirty="0"/>
                  <a:t>11) уравнение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𝑎</m:t>
                        </m:r>
                        <m:r>
                          <a:rPr lang="ru-RU" i="1"/>
                          <m:t>−1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 +</m:t>
                    </m:r>
                    <m:r>
                      <a:rPr lang="ru-RU" i="1"/>
                      <m:t>𝑎</m:t>
                    </m:r>
                    <m:r>
                      <a:rPr lang="ru-RU" i="1"/>
                      <m:t>−2=0</m:t>
                    </m:r>
                  </m:oMath>
                </a14:m>
                <a:r>
                  <a:rPr lang="ru-RU" dirty="0"/>
                  <a:t>     имеет 2 различных  положительных корня</a:t>
                </a:r>
              </a:p>
              <a:p>
                <a:pPr marL="0" lvl="0" indent="0">
                  <a:buNone/>
                </a:pPr>
                <a:r>
                  <a:rPr lang="ru-RU" dirty="0"/>
                  <a:t>12) уравнение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+2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𝑎</m:t>
                        </m:r>
                        <m:r>
                          <a:rPr lang="ru-RU" i="1"/>
                          <m:t>−3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 +</m:t>
                    </m:r>
                    <m:r>
                      <a:rPr lang="ru-RU" i="1"/>
                      <m:t>𝑎</m:t>
                    </m:r>
                    <m:r>
                      <a:rPr lang="ru-RU" i="1"/>
                      <m:t>+9=0</m:t>
                    </m:r>
                  </m:oMath>
                </a14:m>
                <a:r>
                  <a:rPr lang="ru-RU" dirty="0"/>
                  <a:t>     имеет 2 различных  положительных корня</a:t>
                </a:r>
                <a:endParaRPr lang="ru-RU" b="0" i="0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ru-RU" b="0" dirty="0"/>
                  <a:t>1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3)</m:t>
                    </m:r>
                  </m:oMath>
                </a14:m>
                <a:r>
                  <a:rPr lang="ru-RU" dirty="0"/>
                  <a:t> уравнение    </a:t>
                </a:r>
                <a14:m>
                  <m:oMath xmlns:m="http://schemas.openxmlformats.org/officeDocument/2006/math">
                    <m:r>
                      <a:rPr lang="ru-RU" i="1"/>
                      <m:t>(2−</m:t>
                    </m:r>
                    <m:r>
                      <a:rPr lang="ru-RU" i="1"/>
                      <m:t>𝑥</m:t>
                    </m:r>
                    <m:r>
                      <a:rPr lang="ru-RU" i="1"/>
                      <m:t>)(</m:t>
                    </m:r>
                    <m:r>
                      <a:rPr lang="ru-RU" i="1"/>
                      <m:t>𝑥</m:t>
                    </m:r>
                    <m:r>
                      <a:rPr lang="ru-RU" i="1"/>
                      <m:t>+1)=</m:t>
                    </m:r>
                    <m:r>
                      <a:rPr lang="ru-RU" i="1"/>
                      <m:t>𝑎</m:t>
                    </m:r>
                  </m:oMath>
                </a14:m>
                <a:r>
                  <a:rPr lang="ru-RU" dirty="0"/>
                  <a:t>     имеет 2    положительных корня </a:t>
                </a:r>
              </a:p>
              <a:p>
                <a:pPr marL="0" lvl="0" indent="0">
                  <a:buNone/>
                </a:pPr>
                <a:r>
                  <a:rPr lang="ru-RU" dirty="0"/>
                  <a:t>14) корни уравнения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𝑎</m:t>
                        </m:r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𝑎</m:t>
                        </m:r>
                        <m:r>
                          <a:rPr lang="ru-RU" i="1"/>
                          <m:t>+3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 +3=0</m:t>
                    </m:r>
                  </m:oMath>
                </a14:m>
                <a:r>
                  <a:rPr lang="ru-RU" dirty="0"/>
                  <a:t>   относятся как 3:2</a:t>
                </a:r>
              </a:p>
              <a:p>
                <a:pPr marL="0" lvl="0" indent="0">
                  <a:buNone/>
                </a:pPr>
                <a:r>
                  <a:rPr lang="ru-RU" dirty="0"/>
                  <a:t>15) квадратный  трехчлен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𝑎</m:t>
                        </m:r>
                        <m:r>
                          <a:rPr lang="ru-RU" i="1"/>
                          <m:t>−2</m:t>
                        </m:r>
                      </m:e>
                    </m:d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−2</m:t>
                    </m:r>
                    <m:r>
                      <a:rPr lang="ru-RU" i="1"/>
                      <m:t>𝑎𝑥</m:t>
                    </m:r>
                    <m:r>
                      <a:rPr lang="ru-RU" i="1"/>
                      <m:t>+2</m:t>
                    </m:r>
                    <m:r>
                      <a:rPr lang="ru-RU" i="1"/>
                      <m:t>𝑎</m:t>
                    </m:r>
                    <m:r>
                      <a:rPr lang="ru-RU" i="1"/>
                      <m:t>−3</m:t>
                    </m:r>
                  </m:oMath>
                </a14:m>
                <a:r>
                  <a:rPr lang="ru-RU" dirty="0"/>
                  <a:t>   имеет 2 различных  корня одного знака</a:t>
                </a:r>
              </a:p>
              <a:p>
                <a:pPr marL="0" lvl="0" indent="0">
                  <a:buNone/>
                </a:pPr>
                <a:r>
                  <a:rPr lang="ru-RU" dirty="0"/>
                  <a:t> 16) квадратный  трехчлен  </a:t>
                </a:r>
                <a14:m>
                  <m:oMath xmlns:m="http://schemas.openxmlformats.org/officeDocument/2006/math">
                    <m:r>
                      <a:rPr lang="ru-RU" i="1"/>
                      <m:t>0.5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−2</m:t>
                    </m:r>
                    <m:r>
                      <a:rPr lang="ru-RU" i="1"/>
                      <m:t>𝑥</m:t>
                    </m:r>
                    <m:r>
                      <a:rPr lang="ru-RU" i="1"/>
                      <m:t>−5</m:t>
                    </m:r>
                    <m:r>
                      <a:rPr lang="en-US" i="1"/>
                      <m:t>𝑎</m:t>
                    </m:r>
                    <m:r>
                      <a:rPr lang="ru-RU" i="1"/>
                      <m:t>+1</m:t>
                    </m:r>
                  </m:oMath>
                </a14:m>
                <a:r>
                  <a:rPr lang="ru-RU" dirty="0"/>
                  <a:t>   имеет 2 различных   корня, сумма кубов которых меньше </a:t>
                </a: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BDF490-C251-409A-A2EF-C912C04336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88646"/>
                <a:ext cx="10515600" cy="5404228"/>
              </a:xfrm>
              <a:blipFill>
                <a:blip r:embed="rId2"/>
                <a:stretch>
                  <a:fillRect l="-1101" t="-3047" b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832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186A7-1E07-4B10-AADC-E5181558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/>
              <a:t>Квадратичные неравенства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8AD36B-A363-47D4-8837-9B42674B20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AutoNum type="arabicPeriod"/>
                </a:pPr>
                <a:r>
                  <a:rPr lang="ru-RU" dirty="0"/>
                  <a:t>При каких  значениях  параметра :   </a:t>
                </a:r>
                <a:endParaRPr lang="ru-RU" b="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ru-RU" dirty="0"/>
                  <a:t>1) неравенство  </a:t>
                </a:r>
                <a14:m>
                  <m:oMath xmlns:m="http://schemas.openxmlformats.org/officeDocument/2006/math">
                    <m:r>
                      <a:rPr lang="en-US" i="1"/>
                      <m:t>𝑏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+4</m:t>
                    </m:r>
                    <m:r>
                      <a:rPr lang="ru-RU" i="1"/>
                      <m:t>𝑏𝑥</m:t>
                    </m:r>
                    <m:r>
                      <a:rPr lang="ru-RU" i="1"/>
                      <m:t>+5≤0</m:t>
                    </m:r>
                  </m:oMath>
                </a14:m>
                <a:r>
                  <a:rPr lang="ru-RU" dirty="0"/>
                  <a:t>    не имеет решений </a:t>
                </a:r>
                <a:endParaRPr lang="en-US" dirty="0"/>
              </a:p>
              <a:p>
                <a:pPr marL="0" lvl="0" indent="0">
                  <a:buNone/>
                </a:pPr>
                <a:r>
                  <a:rPr lang="ru-RU" dirty="0"/>
                  <a:t>2) неравенство 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−4</m:t>
                    </m:r>
                    <m:r>
                      <a:rPr lang="ru-RU" i="1"/>
                      <m:t>𝑎𝑥</m:t>
                    </m:r>
                    <m:r>
                      <a:rPr lang="ru-RU" i="1"/>
                      <m:t>−3≤0</m:t>
                    </m:r>
                  </m:oMath>
                </a14:m>
                <a:r>
                  <a:rPr lang="ru-RU" dirty="0"/>
                  <a:t>    выполняется   при всех х</a:t>
                </a:r>
              </a:p>
              <a:p>
                <a:pPr marL="0" lvl="0" indent="0">
                  <a:buNone/>
                </a:pPr>
                <a:r>
                  <a:rPr lang="ru-RU" dirty="0"/>
                  <a:t>3) из неравенства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𝑎𝑥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2+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𝑎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+2 &gt;0</m:t>
                    </m:r>
                  </m:oMath>
                </a14:m>
                <a:r>
                  <a:rPr lang="ru-RU" dirty="0"/>
                  <a:t>         следует неравенство    </a:t>
                </a:r>
                <a14:m>
                  <m:oMath xmlns:m="http://schemas.openxmlformats.org/officeDocument/2006/math">
                    <m:r>
                      <a:rPr lang="ru-RU" i="1"/>
                      <m:t>𝑥</m:t>
                    </m:r>
                    <m:r>
                      <a:rPr lang="ru-RU" i="1"/>
                      <m:t>&lt;1</m:t>
                    </m:r>
                  </m:oMath>
                </a14:m>
                <a:endParaRPr lang="en-US" dirty="0"/>
              </a:p>
              <a:p>
                <a:pPr marL="0" lvl="0" indent="0">
                  <a:buNone/>
                </a:pPr>
                <a:r>
                  <a:rPr lang="ru-RU" dirty="0"/>
                  <a:t>4) неравенство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(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𝑎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−</m:t>
                        </m:r>
                        <m:r>
                          <a:rPr lang="ru-RU" i="1"/>
                          <m:t>𝑎</m:t>
                        </m:r>
                        <m:r>
                          <a:rPr lang="ru-RU" i="1"/>
                          <m:t>+1)</m:t>
                        </m:r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1−5</m:t>
                        </m:r>
                        <m:r>
                          <a:rPr lang="ru-RU" i="1"/>
                          <m:t>𝑎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+3≥0</m:t>
                    </m:r>
                  </m:oMath>
                </a14:m>
                <a:r>
                  <a:rPr lang="ru-RU" dirty="0"/>
                  <a:t>        истинно   при всех х</a:t>
                </a:r>
                <a:endParaRPr lang="en-US" dirty="0"/>
              </a:p>
              <a:p>
                <a:pPr marL="0" lvl="0" indent="0">
                  <a:buNone/>
                </a:pPr>
                <a:r>
                  <a:rPr lang="ru-RU" dirty="0"/>
                  <a:t>5) все решения  неравенства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ru-RU" i="1"/>
                          <m:t>𝑥</m:t>
                        </m:r>
                        <m:r>
                          <a:rPr lang="ru-RU" i="1"/>
                          <m:t>−2</m:t>
                        </m:r>
                      </m:num>
                      <m:den>
                        <m:r>
                          <a:rPr lang="ru-RU" i="1"/>
                          <m:t>𝑥</m:t>
                        </m:r>
                        <m:r>
                          <a:rPr lang="ru-RU" i="1"/>
                          <m:t>−5</m:t>
                        </m:r>
                      </m:den>
                    </m:f>
                    <m:r>
                      <a:rPr lang="ru-RU" i="1"/>
                      <m:t>&lt;0</m:t>
                    </m:r>
                  </m:oMath>
                </a14:m>
                <a:r>
                  <a:rPr lang="ru-RU" dirty="0"/>
                  <a:t>   удовлетворяют </a:t>
                </a:r>
                <a:r>
                  <a:rPr lang="ru-RU" dirty="0" err="1"/>
                  <a:t>нер-ву</a:t>
                </a:r>
                <a:r>
                  <a:rPr lang="ru-RU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4−</m:t>
                        </m:r>
                        <m:r>
                          <a:rPr lang="ru-RU" i="1"/>
                          <m:t>𝑎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−4</m:t>
                    </m:r>
                    <m:r>
                      <a:rPr lang="ru-RU" i="1"/>
                      <m:t>𝑎</m:t>
                    </m:r>
                    <m:r>
                      <a:rPr lang="ru-RU" i="1"/>
                      <m:t>+4&gt;0</m:t>
                    </m:r>
                  </m:oMath>
                </a14:m>
                <a:r>
                  <a:rPr lang="ru-RU" dirty="0"/>
                  <a:t>  </a:t>
                </a:r>
                <a:endParaRPr lang="en-US" dirty="0"/>
              </a:p>
              <a:p>
                <a:pPr marL="0" lvl="0" indent="0">
                  <a:buNone/>
                </a:pPr>
                <a:r>
                  <a:rPr lang="ru-RU" dirty="0"/>
                  <a:t>6) множество решений неравенства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+3</m:t>
                    </m:r>
                    <m:r>
                      <a:rPr lang="ru-RU" i="1"/>
                      <m:t>𝑥</m:t>
                    </m:r>
                    <m:r>
                      <a:rPr lang="ru-RU" i="1"/>
                      <m:t>− 4&gt;0</m:t>
                    </m:r>
                  </m:oMath>
                </a14:m>
                <a:r>
                  <a:rPr lang="ru-RU" dirty="0"/>
                  <a:t>    содержит  все  решения   неравенства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𝑎𝑥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8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𝑎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−1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−8</m:t>
                    </m:r>
                    <m:r>
                      <a:rPr lang="ru-RU" i="1"/>
                      <m:t>𝑎</m:t>
                    </m:r>
                    <m:r>
                      <a:rPr lang="ru-RU" i="1"/>
                      <m:t> &gt;0</m:t>
                    </m:r>
                  </m:oMath>
                </a14:m>
                <a:r>
                  <a:rPr lang="ru-RU" dirty="0"/>
                  <a:t> </a:t>
                </a: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514350" indent="-514350">
                  <a:buAutoNum type="arabicPeriod"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8AD36B-A363-47D4-8837-9B42674B20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101" t="-2742" b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204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764D3-0BF9-44F5-9DD4-304DC47B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</p:spPr>
        <p:txBody>
          <a:bodyPr/>
          <a:lstStyle/>
          <a:p>
            <a:pPr algn="ctr"/>
            <a:r>
              <a:rPr lang="ru-RU" dirty="0"/>
              <a:t>Домашнее задание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BDF490-C251-409A-A2EF-C912C04336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88646"/>
                <a:ext cx="10515600" cy="5404228"/>
              </a:xfrm>
            </p:spPr>
            <p:txBody>
              <a:bodyPr>
                <a:normAutofit fontScale="92500"/>
              </a:bodyPr>
              <a:lstStyle/>
              <a:p>
                <a:pPr marL="514350" indent="-514350">
                  <a:buAutoNum type="arabicPeriod"/>
                </a:pPr>
                <a:r>
                  <a:rPr lang="ru-RU" dirty="0"/>
                  <a:t>При каких  значениях  параметра :</a:t>
                </a:r>
                <a:endParaRPr lang="en-US" dirty="0"/>
              </a:p>
              <a:p>
                <a:pPr marL="0" lvl="0" indent="0">
                  <a:buNone/>
                </a:pPr>
                <a:r>
                  <a:rPr lang="ru-RU" dirty="0"/>
                  <a:t>1) неравенство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4−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𝑏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+2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𝑏</m:t>
                        </m:r>
                        <m:r>
                          <a:rPr lang="ru-RU" i="1"/>
                          <m:t>+1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−1&gt;0</m:t>
                    </m:r>
                  </m:oMath>
                </a14:m>
                <a:r>
                  <a:rPr lang="ru-RU" dirty="0"/>
                  <a:t>    не имеет решений</a:t>
                </a:r>
                <a:endParaRPr lang="en-US" dirty="0"/>
              </a:p>
              <a:p>
                <a:pPr marL="0" lvl="0" indent="0">
                  <a:buNone/>
                </a:pPr>
                <a:r>
                  <a:rPr lang="ru-RU" dirty="0"/>
                  <a:t>2) неравенство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𝑎</m:t>
                        </m:r>
                        <m:r>
                          <a:rPr lang="ru-RU" i="1"/>
                          <m:t>+4</m:t>
                        </m:r>
                      </m:e>
                    </m:d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−2</m:t>
                    </m:r>
                    <m:r>
                      <a:rPr lang="ru-RU" i="1"/>
                      <m:t>𝑎𝑥</m:t>
                    </m:r>
                    <m:r>
                      <a:rPr lang="ru-RU" i="1"/>
                      <m:t>+2</m:t>
                    </m:r>
                    <m:r>
                      <a:rPr lang="ru-RU" i="1"/>
                      <m:t>𝑎</m:t>
                    </m:r>
                    <m:r>
                      <a:rPr lang="ru-RU" i="1"/>
                      <m:t>−6&gt;0</m:t>
                    </m:r>
                  </m:oMath>
                </a14:m>
                <a:r>
                  <a:rPr lang="ru-RU" dirty="0"/>
                  <a:t>  не выполняется ни при каком х</a:t>
                </a:r>
              </a:p>
              <a:p>
                <a:pPr marL="0" lvl="0" indent="0">
                  <a:buNone/>
                </a:pPr>
                <a:r>
                  <a:rPr lang="ru-RU" dirty="0"/>
                  <a:t>3) неравенство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𝑎</m:t>
                        </m:r>
                        <m:r>
                          <a:rPr lang="ru-RU" i="1"/>
                          <m:t>−3</m:t>
                        </m:r>
                      </m:e>
                    </m:d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1+</m:t>
                        </m:r>
                        <m:r>
                          <a:rPr lang="ru-RU" i="1"/>
                          <m:t>𝑎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+</m:t>
                    </m:r>
                    <m:r>
                      <a:rPr lang="ru-RU" i="1"/>
                      <m:t>𝑎</m:t>
                    </m:r>
                    <m:r>
                      <a:rPr lang="ru-RU" i="1"/>
                      <m:t>+1≥0</m:t>
                    </m:r>
                  </m:oMath>
                </a14:m>
                <a:r>
                  <a:rPr lang="ru-RU" dirty="0"/>
                  <a:t>    выполняется   при всех х</a:t>
                </a:r>
                <a:endParaRPr lang="en-US" dirty="0"/>
              </a:p>
              <a:p>
                <a:pPr marL="0" lvl="0" indent="0">
                  <a:buNone/>
                </a:pPr>
                <a:r>
                  <a:rPr lang="ru-RU" dirty="0"/>
                  <a:t>4) неравенство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+2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1−2</m:t>
                        </m:r>
                        <m:r>
                          <a:rPr lang="ru-RU" i="1"/>
                          <m:t>𝑎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+2−</m:t>
                    </m:r>
                    <m:r>
                      <a:rPr lang="ru-RU" i="1"/>
                      <m:t>𝑎</m:t>
                    </m:r>
                    <m:r>
                      <a:rPr lang="ru-RU" i="1"/>
                      <m:t>&gt;0</m:t>
                    </m:r>
                  </m:oMath>
                </a14:m>
                <a:r>
                  <a:rPr lang="ru-RU" dirty="0"/>
                  <a:t>    истинно   при всех х</a:t>
                </a:r>
                <a:endParaRPr lang="en-US" dirty="0"/>
              </a:p>
              <a:p>
                <a:pPr marL="0" lvl="0" indent="0">
                  <a:buNone/>
                </a:pPr>
                <a:r>
                  <a:rPr lang="ru-RU" dirty="0"/>
                  <a:t>5) неравенство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(</m:t>
                        </m:r>
                        <m:r>
                          <a:rPr lang="ru-RU" i="1"/>
                          <m:t>𝑎</m:t>
                        </m:r>
                        <m:r>
                          <a:rPr lang="ru-RU" i="1"/>
                          <m:t>+1)</m:t>
                        </m:r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−2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3</m:t>
                        </m:r>
                        <m:r>
                          <a:rPr lang="ru-RU" i="1"/>
                          <m:t>𝑎</m:t>
                        </m:r>
                        <m:r>
                          <a:rPr lang="ru-RU" i="1"/>
                          <m:t>−1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+3&gt;</m:t>
                    </m:r>
                    <m:r>
                      <a:rPr lang="ru-RU" i="1"/>
                      <m:t>𝑎</m:t>
                    </m:r>
                  </m:oMath>
                </a14:m>
                <a:r>
                  <a:rPr lang="ru-RU" dirty="0"/>
                  <a:t>    истинно   при всех х</a:t>
                </a:r>
                <a:endParaRPr lang="en-US" dirty="0"/>
              </a:p>
              <a:p>
                <a:pPr marL="0" lvl="0" indent="0">
                  <a:buNone/>
                </a:pPr>
                <a:r>
                  <a:rPr lang="ru-RU" dirty="0"/>
                  <a:t>6) неравенство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(</m:t>
                        </m:r>
                        <m:r>
                          <a:rPr lang="ru-RU" i="1"/>
                          <m:t>𝑎</m:t>
                        </m:r>
                        <m:r>
                          <a:rPr lang="ru-RU" i="1"/>
                          <m:t>−1)</m:t>
                        </m:r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−2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𝑎</m:t>
                        </m:r>
                        <m:r>
                          <a:rPr lang="ru-RU" i="1"/>
                          <m:t>−1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+3</m:t>
                    </m:r>
                    <m:r>
                      <a:rPr lang="ru-RU" i="1"/>
                      <m:t>𝑎</m:t>
                    </m:r>
                    <m:r>
                      <a:rPr lang="ru-RU" i="1"/>
                      <m:t>−5&lt;0</m:t>
                    </m:r>
                  </m:oMath>
                </a14:m>
                <a:r>
                  <a:rPr lang="ru-RU" dirty="0"/>
                  <a:t>        истинно   при всех х</a:t>
                </a:r>
                <a:endParaRPr lang="en-US" dirty="0"/>
              </a:p>
              <a:p>
                <a:pPr marL="0" lvl="0" indent="0">
                  <a:buNone/>
                </a:pPr>
                <a:r>
                  <a:rPr lang="ru-RU" dirty="0"/>
                  <a:t>7) </a:t>
                </a:r>
                <a:r>
                  <a:rPr lang="ru-RU" dirty="0" err="1"/>
                  <a:t>Нер</a:t>
                </a:r>
                <a:r>
                  <a:rPr lang="ru-RU" dirty="0"/>
                  <a:t>-во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𝑎</m:t>
                        </m:r>
                        <m:r>
                          <a:rPr lang="ru-RU" i="1"/>
                          <m:t>−2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−2</m:t>
                    </m:r>
                    <m:r>
                      <a:rPr lang="ru-RU" i="1"/>
                      <m:t>𝑎</m:t>
                    </m:r>
                    <m:r>
                      <a:rPr lang="ru-RU" i="1"/>
                      <m:t>−4&lt;0</m:t>
                    </m:r>
                  </m:oMath>
                </a14:m>
                <a:r>
                  <a:rPr lang="ru-RU" dirty="0"/>
                  <a:t>  выполняется при всех х, для которых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𝑥</m:t>
                        </m:r>
                        <m:r>
                          <a:rPr lang="ru-RU" i="1"/>
                          <m:t>+1</m:t>
                        </m:r>
                      </m:e>
                    </m:d>
                    <m:r>
                      <a:rPr lang="ru-RU" i="1"/>
                      <m:t> &lt;2</m:t>
                    </m:r>
                  </m:oMath>
                </a14:m>
                <a:r>
                  <a:rPr lang="ru-RU" dirty="0"/>
                  <a:t>      </a:t>
                </a:r>
                <a:endParaRPr lang="en-US" dirty="0"/>
              </a:p>
              <a:p>
                <a:pPr marL="514350" indent="-514350"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BDF490-C251-409A-A2EF-C912C04336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88646"/>
                <a:ext cx="10515600" cy="5404228"/>
              </a:xfrm>
              <a:blipFill>
                <a:blip r:embed="rId2"/>
                <a:stretch>
                  <a:fillRect l="-1101" t="-1919" b="-2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710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186A7-1E07-4B10-AADC-E5181558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/>
              <a:t>Расположение корней квадратного трехчлена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8AD36B-A363-47D4-8837-9B42674B20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eriod"/>
                </a:pPr>
                <a:r>
                  <a:rPr lang="ru-RU" dirty="0"/>
                  <a:t>При каких  значениях  параметра :  </a:t>
                </a:r>
              </a:p>
              <a:p>
                <a:pPr marL="0" indent="0">
                  <a:buNone/>
                </a:pPr>
                <a:r>
                  <a:rPr lang="ru-RU" dirty="0"/>
                  <a:t>1) уравнение  </a:t>
                </a:r>
                <a14:m>
                  <m:oMath xmlns:m="http://schemas.openxmlformats.org/officeDocument/2006/math">
                    <m:r>
                      <a:rPr lang="ru-RU" i="1"/>
                      <m:t>(</m:t>
                    </m:r>
                    <m:r>
                      <a:rPr lang="en-US" i="1"/>
                      <m:t>𝑎</m:t>
                    </m:r>
                    <m:r>
                      <a:rPr lang="ru-RU" i="1"/>
                      <m:t>−4)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−3</m:t>
                    </m:r>
                    <m:r>
                      <a:rPr lang="en-US" i="1"/>
                      <m:t>𝑎</m:t>
                    </m:r>
                    <m:r>
                      <a:rPr lang="ru-RU" i="1"/>
                      <m:t>𝑥</m:t>
                    </m:r>
                    <m:r>
                      <a:rPr lang="ru-RU" i="1"/>
                      <m:t> +</m:t>
                    </m:r>
                    <m:r>
                      <a:rPr lang="ru-RU" i="1"/>
                      <m:t>𝑎</m:t>
                    </m:r>
                    <m:r>
                      <a:rPr lang="ru-RU" i="1"/>
                      <m:t>−2=0</m:t>
                    </m:r>
                  </m:oMath>
                </a14:m>
                <a:r>
                  <a:rPr lang="ru-RU" dirty="0"/>
                  <a:t>   имеет 2 корня разных знаков</a:t>
                </a:r>
                <a:endParaRPr lang="en-US" dirty="0"/>
              </a:p>
              <a:p>
                <a:pPr marL="0" lvl="0" indent="0">
                  <a:buNone/>
                </a:pPr>
                <a:r>
                  <a:rPr lang="ru-RU" dirty="0"/>
                  <a:t>2) уравнение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3+4</m:t>
                        </m:r>
                        <m:r>
                          <a:rPr lang="en-US" i="1"/>
                          <m:t>𝑎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 +3</m:t>
                    </m:r>
                    <m:r>
                      <a:rPr lang="ru-RU" i="1"/>
                      <m:t>𝑎</m:t>
                    </m:r>
                    <m:r>
                      <a:rPr lang="ru-RU" i="1"/>
                      <m:t>+4=0</m:t>
                    </m:r>
                  </m:oMath>
                </a14:m>
                <a:r>
                  <a:rPr lang="ru-RU" dirty="0"/>
                  <a:t>   имеет 2 корня разных знаков, модуль каждого из которых меньше 5       </a:t>
                </a:r>
              </a:p>
              <a:p>
                <a:pPr marL="0" lvl="0" indent="0">
                  <a:buNone/>
                </a:pPr>
                <a:r>
                  <a:rPr lang="ru-RU" dirty="0"/>
                  <a:t>3) уравнение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𝑎</m:t>
                        </m:r>
                        <m:r>
                          <a:rPr lang="ru-RU" i="1"/>
                          <m:t>−3</m:t>
                        </m:r>
                      </m:e>
                    </m:d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−2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3+</m:t>
                        </m:r>
                        <m:r>
                          <a:rPr lang="en-US" i="1"/>
                          <m:t>𝑎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−3−</m:t>
                    </m:r>
                    <m:r>
                      <a:rPr lang="ru-RU" i="1"/>
                      <m:t>𝑎</m:t>
                    </m:r>
                    <m:r>
                      <a:rPr lang="ru-RU" i="1"/>
                      <m:t>=0</m:t>
                    </m:r>
                  </m:oMath>
                </a14:m>
                <a:r>
                  <a:rPr lang="ru-RU" dirty="0"/>
                  <a:t>   имеет хотя бы 1 корень, меньший 1</a:t>
                </a:r>
              </a:p>
              <a:p>
                <a:pPr marL="0" lvl="0" indent="0">
                  <a:buNone/>
                </a:pPr>
                <a:r>
                  <a:rPr lang="ru-RU" dirty="0"/>
                  <a:t>4) уравнение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𝑎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−</m:t>
                        </m:r>
                        <m:r>
                          <a:rPr lang="en-US" i="1"/>
                          <m:t>𝑎</m:t>
                        </m:r>
                      </m:e>
                    </m:d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𝑎</m:t>
                        </m:r>
                        <m:r>
                          <a:rPr lang="ru-RU" i="1"/>
                          <m:t>−2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−</m:t>
                    </m:r>
                    <m:r>
                      <a:rPr lang="ru-RU" i="1"/>
                      <m:t>𝑎</m:t>
                    </m:r>
                    <m:r>
                      <a:rPr lang="ru-RU" i="1"/>
                      <m:t>−6=0</m:t>
                    </m:r>
                  </m:oMath>
                </a14:m>
                <a:r>
                  <a:rPr lang="ru-RU" dirty="0"/>
                  <a:t>   имеет 2  различных корня, один из которых меньше 1, а другой - больше 1</a:t>
                </a:r>
                <a:endParaRPr lang="en-US" dirty="0"/>
              </a:p>
              <a:p>
                <a:pPr marL="514350" indent="-514350">
                  <a:buAutoNum type="arabicPeriod"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8AD36B-A363-47D4-8837-9B42674B20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217" t="-2219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501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186A7-1E07-4B10-AADC-E5181558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/>
              <a:t>Расположение корней квадратного трехчлена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8AD36B-A363-47D4-8837-9B42674B20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eriod"/>
                </a:pPr>
                <a:r>
                  <a:rPr lang="ru-RU" dirty="0"/>
                  <a:t>При каких  значениях  параметра :   </a:t>
                </a:r>
                <a:endParaRPr lang="ru-RU" b="0" i="1" dirty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ru-RU" dirty="0"/>
                  <a:t>5) корни  квадратного  трехчлена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𝑎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+3</m:t>
                        </m:r>
                        <m:r>
                          <a:rPr lang="en-US" i="1"/>
                          <m:t>𝑎</m:t>
                        </m:r>
                        <m:r>
                          <a:rPr lang="ru-RU" i="1"/>
                          <m:t>−4</m:t>
                        </m:r>
                      </m:e>
                    </m:d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−(3</m:t>
                    </m:r>
                    <m:r>
                      <a:rPr lang="ru-RU" i="1"/>
                      <m:t>𝑎</m:t>
                    </m:r>
                    <m:r>
                      <a:rPr lang="ru-RU" i="1"/>
                      <m:t>+1)</m:t>
                    </m:r>
                    <m:r>
                      <a:rPr lang="ru-RU" i="1"/>
                      <m:t>𝑥</m:t>
                    </m:r>
                    <m:r>
                      <a:rPr lang="ru-RU" i="1"/>
                      <m:t>+1</m:t>
                    </m:r>
                  </m:oMath>
                </a14:m>
                <a:r>
                  <a:rPr lang="ru-RU" dirty="0"/>
                  <a:t>   имеют разные знаки и расположены по  разные стороны от числа 1</a:t>
                </a:r>
                <a:endParaRPr lang="en-US" dirty="0"/>
              </a:p>
              <a:p>
                <a:pPr marL="0" lvl="0" indent="0">
                  <a:buNone/>
                </a:pPr>
                <a:r>
                  <a:rPr lang="ru-RU" dirty="0"/>
                  <a:t>6) корни   уравнения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3</m:t>
                        </m:r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+2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𝑎</m:t>
                        </m:r>
                        <m:r>
                          <a:rPr lang="ru-RU" i="1"/>
                          <m:t>−1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+1=0</m:t>
                    </m:r>
                  </m:oMath>
                </a14:m>
                <a:r>
                  <a:rPr lang="ru-RU" dirty="0"/>
                  <a:t>     б)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3</m:t>
                        </m:r>
                        <m:r>
                          <a:rPr lang="ru-RU" i="1"/>
                          <m:t>𝑎</m:t>
                        </m:r>
                        <m:r>
                          <a:rPr lang="ru-RU" i="1"/>
                          <m:t>+2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+2</m:t>
                    </m:r>
                    <m:r>
                      <a:rPr lang="en-US" i="1"/>
                      <m:t>𝑎</m:t>
                    </m:r>
                    <m:r>
                      <a:rPr lang="ru-RU" i="1"/>
                      <m:t>−1=0</m:t>
                    </m:r>
                  </m:oMath>
                </a14:m>
                <a:r>
                  <a:rPr lang="ru-RU" dirty="0"/>
                  <a:t>   существуют, причем один больше 1, а второй –меньше 1</a:t>
                </a:r>
                <a:endParaRPr lang="en-US" dirty="0"/>
              </a:p>
              <a:p>
                <a:pPr marL="0" lvl="0" indent="0">
                  <a:buNone/>
                </a:pPr>
                <a:r>
                  <a:rPr lang="ru-RU" dirty="0"/>
                  <a:t>7) неравенство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</m:t>
                    </m:r>
                    <m:r>
                      <a:rPr lang="ru-RU" i="1"/>
                      <m:t>𝑎𝑥</m:t>
                    </m:r>
                    <m:r>
                      <a:rPr lang="ru-RU" i="1"/>
                      <m:t> +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𝑎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+6</m:t>
                    </m:r>
                    <m:r>
                      <a:rPr lang="ru-RU" i="1"/>
                      <m:t>𝑎</m:t>
                    </m:r>
                    <m:r>
                      <a:rPr lang="ru-RU" i="1"/>
                      <m:t>&lt;0</m:t>
                    </m:r>
                  </m:oMath>
                </a14:m>
                <a:r>
                  <a:rPr lang="ru-RU" dirty="0"/>
                  <a:t>   будет выполнено для любого значения </a:t>
                </a:r>
                <a:r>
                  <a:rPr lang="en-US" dirty="0"/>
                  <a:t>x </a:t>
                </a:r>
                <a:r>
                  <a:rPr lang="ru-RU" dirty="0"/>
                  <a:t>из интервала   (0; 4) </a:t>
                </a:r>
              </a:p>
              <a:p>
                <a:pPr marL="0" lvl="0" indent="0">
                  <a:buNone/>
                </a:pPr>
                <a:r>
                  <a:rPr lang="ru-RU" dirty="0"/>
                  <a:t>8) любое решение неравенства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/>
                        </m:ctrlPr>
                      </m:dPr>
                      <m:e>
                        <m:r>
                          <a:rPr lang="en-US" sz="2400" i="1"/>
                          <m:t>𝑎</m:t>
                        </m:r>
                        <m:r>
                          <a:rPr lang="ru-RU" sz="2400" i="1"/>
                          <m:t>−2</m:t>
                        </m:r>
                      </m:e>
                    </m:d>
                    <m:sSup>
                      <m:sSupPr>
                        <m:ctrlPr>
                          <a:rPr lang="en-US" sz="2400" i="1"/>
                        </m:ctrlPr>
                      </m:sSupPr>
                      <m:e>
                        <m:r>
                          <a:rPr lang="ru-RU" sz="2400" i="1"/>
                          <m:t>𝑥</m:t>
                        </m:r>
                      </m:e>
                      <m:sup>
                        <m:r>
                          <a:rPr lang="ru-RU" sz="2400" i="1"/>
                          <m:t>2</m:t>
                        </m:r>
                      </m:sup>
                    </m:sSup>
                    <m:r>
                      <a:rPr lang="ru-RU" sz="2400" i="1"/>
                      <m:t>−</m:t>
                    </m:r>
                    <m:d>
                      <m:dPr>
                        <m:ctrlPr>
                          <a:rPr lang="en-US" sz="2400" i="1"/>
                        </m:ctrlPr>
                      </m:dPr>
                      <m:e>
                        <m:r>
                          <a:rPr lang="ru-RU" sz="2400" i="1"/>
                          <m:t>2</m:t>
                        </m:r>
                        <m:r>
                          <a:rPr lang="ru-RU" sz="2400" i="1"/>
                          <m:t>𝑎</m:t>
                        </m:r>
                        <m:r>
                          <a:rPr lang="ru-RU" sz="2400" i="1"/>
                          <m:t>+3</m:t>
                        </m:r>
                      </m:e>
                    </m:d>
                    <m:r>
                      <a:rPr lang="ru-RU" sz="2400" i="1"/>
                      <m:t>𝑥</m:t>
                    </m:r>
                    <m:r>
                      <a:rPr lang="ru-RU" sz="2400" i="1"/>
                      <m:t> +</m:t>
                    </m:r>
                    <m:r>
                      <a:rPr lang="ru-RU" sz="2400" i="1"/>
                      <m:t>𝑎</m:t>
                    </m:r>
                    <m:r>
                      <a:rPr lang="ru-RU" sz="2400" i="1"/>
                      <m:t>+1&gt;0</m:t>
                    </m:r>
                  </m:oMath>
                </a14:m>
                <a:r>
                  <a:rPr lang="ru-RU" sz="2400" dirty="0"/>
                  <a:t> </a:t>
                </a:r>
                <a:r>
                  <a:rPr lang="ru-RU" dirty="0"/>
                  <a:t>  принадлежит промежутку  [-1;1] </a:t>
                </a:r>
                <a:endParaRPr lang="en-US" dirty="0"/>
              </a:p>
              <a:p>
                <a:pPr marL="514350" indent="-514350">
                  <a:buAutoNum type="arabicPeriod"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8AD36B-A363-47D4-8837-9B42674B20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217" t="-2219" r="-522" b="-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433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764D3-0BF9-44F5-9DD4-304DC47B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</p:spPr>
        <p:txBody>
          <a:bodyPr/>
          <a:lstStyle/>
          <a:p>
            <a:pPr algn="ctr"/>
            <a:r>
              <a:rPr lang="ru-RU" dirty="0"/>
              <a:t>Домашнее задание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BDF490-C251-409A-A2EF-C912C04336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88646"/>
                <a:ext cx="10515600" cy="5404228"/>
              </a:xfrm>
            </p:spPr>
            <p:txBody>
              <a:bodyPr>
                <a:normAutofit fontScale="85000" lnSpcReduction="20000"/>
              </a:bodyPr>
              <a:lstStyle/>
              <a:p>
                <a:pPr marL="514350" indent="-514350">
                  <a:buAutoNum type="arabicPeriod"/>
                </a:pPr>
                <a:r>
                  <a:rPr lang="ru-RU" dirty="0"/>
                  <a:t>При каких  значениях  параметра :</a:t>
                </a:r>
                <a:endParaRPr lang="en-US" dirty="0"/>
              </a:p>
              <a:p>
                <a:pPr marL="0" lvl="0" indent="0">
                  <a:buNone/>
                </a:pPr>
                <a:r>
                  <a:rPr lang="ru-RU" dirty="0"/>
                  <a:t>1) уравнение  </a:t>
                </a:r>
                <a14:m>
                  <m:oMath xmlns:m="http://schemas.openxmlformats.org/officeDocument/2006/math">
                    <m:r>
                      <a:rPr lang="ru-RU" i="1"/>
                      <m:t>(</m:t>
                    </m:r>
                    <m:r>
                      <a:rPr lang="en-US" i="1"/>
                      <m:t>𝑎</m:t>
                    </m:r>
                    <m:r>
                      <a:rPr lang="ru-RU" i="1"/>
                      <m:t>−2)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−4</m:t>
                    </m:r>
                    <m:r>
                      <a:rPr lang="en-US" i="1"/>
                      <m:t>𝑎</m:t>
                    </m:r>
                    <m:r>
                      <a:rPr lang="ru-RU" i="1"/>
                      <m:t>𝑥</m:t>
                    </m:r>
                    <m:r>
                      <a:rPr lang="ru-RU" i="1"/>
                      <m:t> +</m:t>
                    </m:r>
                    <m:r>
                      <a:rPr lang="ru-RU" i="1"/>
                      <m:t>𝑎</m:t>
                    </m:r>
                    <m:r>
                      <a:rPr lang="ru-RU" i="1"/>
                      <m:t>−1=0</m:t>
                    </m:r>
                  </m:oMath>
                </a14:m>
                <a:r>
                  <a:rPr lang="ru-RU" dirty="0"/>
                  <a:t>   имеет 2 корня разных</a:t>
                </a:r>
                <a:endParaRPr lang="en-US" dirty="0"/>
              </a:p>
              <a:p>
                <a:pPr marL="0" lvl="0" indent="0">
                  <a:buNone/>
                </a:pPr>
                <a:r>
                  <a:rPr lang="ru-RU" dirty="0"/>
                  <a:t>2) уравнение  </a:t>
                </a:r>
                <a14:m>
                  <m:oMath xmlns:m="http://schemas.openxmlformats.org/officeDocument/2006/math">
                    <m:r>
                      <a:rPr lang="ru-RU" i="1"/>
                      <m:t>(25−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𝑎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)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−(4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𝑎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</m:t>
                    </m:r>
                    <m:r>
                      <a:rPr lang="en-US" i="1"/>
                      <m:t>𝑎</m:t>
                    </m:r>
                    <m:r>
                      <a:rPr lang="ru-RU" i="1"/>
                      <m:t>−7)</m:t>
                    </m:r>
                    <m:r>
                      <a:rPr lang="ru-RU" i="1"/>
                      <m:t>𝑥</m:t>
                    </m:r>
                    <m:r>
                      <a:rPr lang="ru-RU" i="1"/>
                      <m:t> +</m:t>
                    </m:r>
                    <m:r>
                      <a:rPr lang="ru-RU" i="1"/>
                      <m:t>𝑎</m:t>
                    </m:r>
                    <m:r>
                      <a:rPr lang="ru-RU" i="1"/>
                      <m:t>−5=0</m:t>
                    </m:r>
                  </m:oMath>
                </a14:m>
                <a:r>
                  <a:rPr lang="ru-RU" dirty="0"/>
                  <a:t>   имеет 2 корня разных знаков          </a:t>
                </a:r>
              </a:p>
              <a:p>
                <a:pPr marL="0" lvl="0" indent="0">
                  <a:buNone/>
                </a:pPr>
                <a:r>
                  <a:rPr lang="ru-RU" dirty="0"/>
                  <a:t>3) уравнение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𝑎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−</m:t>
                        </m:r>
                        <m:r>
                          <a:rPr lang="en-US" i="1"/>
                          <m:t>𝑎</m:t>
                        </m:r>
                        <m:r>
                          <a:rPr lang="ru-RU" i="1"/>
                          <m:t>−6</m:t>
                        </m:r>
                      </m:e>
                    </m:d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−2</m:t>
                    </m:r>
                    <m:r>
                      <a:rPr lang="ru-RU" i="1"/>
                      <m:t>𝑎𝑥</m:t>
                    </m:r>
                    <m:r>
                      <a:rPr lang="ru-RU" i="1"/>
                      <m:t>+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𝑎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−9=0</m:t>
                    </m:r>
                  </m:oMath>
                </a14:m>
                <a:r>
                  <a:rPr lang="ru-RU" dirty="0"/>
                  <a:t>   имеет 2  различных корня, один из которых меньше -1, а другой - больше -1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4) уравнение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2</m:t>
                        </m:r>
                        <m:r>
                          <a:rPr lang="en-US" i="1"/>
                          <m:t>𝑎</m:t>
                        </m:r>
                        <m:r>
                          <a:rPr lang="ru-RU" i="1"/>
                          <m:t>−5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 +</m:t>
                    </m:r>
                    <m:r>
                      <a:rPr lang="ru-RU" i="1"/>
                      <m:t>𝑎</m:t>
                    </m:r>
                    <m:r>
                      <a:rPr lang="ru-RU" i="1"/>
                      <m:t>−7=0</m:t>
                    </m:r>
                  </m:oMath>
                </a14:m>
                <a:r>
                  <a:rPr lang="ru-RU" dirty="0"/>
                  <a:t>   имеет 2 корня разных знаков, модуль каждого из которых меньше 3</a:t>
                </a:r>
              </a:p>
              <a:p>
                <a:pPr marL="0" lvl="0" indent="0">
                  <a:buNone/>
                </a:pPr>
                <a:r>
                  <a:rPr lang="ru-RU" dirty="0"/>
                  <a:t>5) уравнение  </a:t>
                </a:r>
                <a14:m>
                  <m:oMath xmlns:m="http://schemas.openxmlformats.org/officeDocument/2006/math">
                    <m:r>
                      <a:rPr lang="ru-RU" i="1"/>
                      <m:t>(</m:t>
                    </m:r>
                    <m:r>
                      <a:rPr lang="ru-RU" i="1"/>
                      <m:t>𝑎</m:t>
                    </m:r>
                    <m:r>
                      <a:rPr lang="ru-RU" i="1"/>
                      <m:t>+1)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2</m:t>
                        </m:r>
                        <m:r>
                          <a:rPr lang="en-US" i="1"/>
                          <m:t>𝑎</m:t>
                        </m:r>
                        <m:r>
                          <a:rPr lang="ru-RU" i="1"/>
                          <m:t>+1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 +2</m:t>
                    </m:r>
                    <m:r>
                      <a:rPr lang="ru-RU" i="1"/>
                      <m:t>𝑎</m:t>
                    </m:r>
                    <m:r>
                      <a:rPr lang="ru-RU" i="1"/>
                      <m:t>−5=0</m:t>
                    </m:r>
                  </m:oMath>
                </a14:m>
                <a:r>
                  <a:rPr lang="ru-RU" dirty="0"/>
                  <a:t>   имеет 2 корня разных знаков, модуль каждого из которых больше 4       </a:t>
                </a:r>
              </a:p>
              <a:p>
                <a:pPr marL="0" lvl="0" indent="0">
                  <a:buNone/>
                </a:pPr>
                <a:r>
                  <a:rPr lang="ru-RU" dirty="0"/>
                  <a:t>6) уравнение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𝑎</m:t>
                        </m:r>
                        <m:r>
                          <a:rPr lang="ru-RU" i="1"/>
                          <m:t>−5</m:t>
                        </m:r>
                      </m:e>
                    </m:d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+2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𝑎</m:t>
                        </m:r>
                        <m:r>
                          <a:rPr lang="ru-RU" i="1"/>
                          <m:t>+1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−2</m:t>
                    </m:r>
                    <m:r>
                      <a:rPr lang="ru-RU" i="1"/>
                      <m:t>𝑎</m:t>
                    </m:r>
                    <m:r>
                      <a:rPr lang="ru-RU" i="1"/>
                      <m:t>+1=0</m:t>
                    </m:r>
                  </m:oMath>
                </a14:m>
                <a:r>
                  <a:rPr lang="ru-RU" dirty="0"/>
                  <a:t>   имеет 2  различных  корня, принадлежащих интервалу (-1;2)            {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−2; 1</m:t>
                        </m:r>
                      </m:e>
                    </m:d>
                    <m:r>
                      <a:rPr lang="ru-RU" i="1"/>
                      <m:t> ∪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2;2.5</m:t>
                        </m:r>
                      </m:e>
                    </m:d>
                    <m:r>
                      <a:rPr lang="ru-RU" i="1"/>
                      <m:t> </m:t>
                    </m:r>
                  </m:oMath>
                </a14:m>
                <a:r>
                  <a:rPr lang="ru-RU" dirty="0"/>
                  <a:t>}</a:t>
                </a:r>
                <a:endParaRPr lang="en-US" dirty="0"/>
              </a:p>
              <a:p>
                <a:pPr marL="0" lvl="0" indent="0">
                  <a:buNone/>
                </a:pPr>
                <a:r>
                  <a:rPr lang="ru-RU" dirty="0"/>
                  <a:t>7) корни уравнения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𝑎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−1</m:t>
                        </m:r>
                      </m:e>
                    </m:d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2</m:t>
                        </m:r>
                        <m:r>
                          <a:rPr lang="ru-RU" i="1"/>
                          <m:t>𝑎</m:t>
                        </m:r>
                        <m:r>
                          <a:rPr lang="ru-RU" i="1"/>
                          <m:t>+1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−3=0</m:t>
                    </m:r>
                  </m:oMath>
                </a14:m>
                <a:r>
                  <a:rPr lang="ru-RU" dirty="0"/>
                  <a:t>   лежат по разные стороны от точки 1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8) число  (-1)  заключено между корнями </a:t>
                </a:r>
                <a:r>
                  <a:rPr lang="ru-RU" sz="2400" dirty="0"/>
                  <a:t>уравнения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/>
                        </m:ctrlPr>
                      </m:dPr>
                      <m:e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ru-RU" sz="2400" i="1"/>
                              <m:t>4−</m:t>
                            </m:r>
                            <m:r>
                              <a:rPr lang="en-US" sz="2400" i="1"/>
                              <m:t>𝑏</m:t>
                            </m:r>
                          </m:e>
                          <m:sup>
                            <m:r>
                              <a:rPr lang="ru-RU" sz="2400" i="1"/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2400" i="1"/>
                        </m:ctrlPr>
                      </m:sSupPr>
                      <m:e>
                        <m:r>
                          <a:rPr lang="ru-RU" sz="2400" i="1"/>
                          <m:t>𝑥</m:t>
                        </m:r>
                      </m:e>
                      <m:sup>
                        <m:r>
                          <a:rPr lang="ru-RU" sz="2400" i="1"/>
                          <m:t>2</m:t>
                        </m:r>
                      </m:sup>
                    </m:sSup>
                    <m:r>
                      <a:rPr lang="ru-RU" sz="2400" i="1"/>
                      <m:t>−</m:t>
                    </m:r>
                    <m:d>
                      <m:dPr>
                        <m:ctrlPr>
                          <a:rPr lang="en-US" sz="2400" i="1"/>
                        </m:ctrlPr>
                      </m:dPr>
                      <m:e>
                        <m:r>
                          <a:rPr lang="ru-RU" sz="2400" i="1"/>
                          <m:t>3</m:t>
                        </m:r>
                        <m:r>
                          <a:rPr lang="ru-RU" sz="2400" i="1"/>
                          <m:t>𝑏</m:t>
                        </m:r>
                        <m:r>
                          <a:rPr lang="ru-RU" sz="2400" i="1"/>
                          <m:t>−1</m:t>
                        </m:r>
                      </m:e>
                    </m:d>
                    <m:r>
                      <a:rPr lang="ru-RU" sz="2400" i="1"/>
                      <m:t>𝑥</m:t>
                    </m:r>
                    <m:r>
                      <a:rPr lang="ru-RU" sz="2400" i="1"/>
                      <m:t>+7=0</m:t>
                    </m:r>
                  </m:oMath>
                </a14:m>
                <a:r>
                  <a:rPr lang="ru-RU" sz="2400" dirty="0"/>
                  <a:t> 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BDF490-C251-409A-A2EF-C912C04336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88646"/>
                <a:ext cx="10515600" cy="5404228"/>
              </a:xfrm>
              <a:blipFill>
                <a:blip r:embed="rId2"/>
                <a:stretch>
                  <a:fillRect l="-928" t="-2822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395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AEE55-EB38-4650-9BA1-4FC4E10B1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/>
              <a:t>Область определения функции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77FA629-26B7-4B99-9473-6C079CF97C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8174" y="1750562"/>
                <a:ext cx="10275626" cy="5107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2. </a:t>
                </a:r>
                <a:r>
                  <a:rPr lang="ru-RU" dirty="0"/>
                  <a:t>Найдите все значения параметра а, при которых областью определения  функции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rad>
                  </m:oMath>
                </a14:m>
                <a:r>
                  <a:rPr lang="ru-RU" dirty="0"/>
                  <a:t>   </a:t>
                </a:r>
                <a:r>
                  <a:rPr lang="en-US" dirty="0"/>
                  <a:t> </a:t>
                </a:r>
                <a:r>
                  <a:rPr lang="ru-RU" dirty="0"/>
                  <a:t>будет:</a:t>
                </a:r>
              </a:p>
              <a:p>
                <a:r>
                  <a:rPr lang="ru-RU" dirty="0"/>
                  <a:t>1) луч;</a:t>
                </a:r>
              </a:p>
              <a:p>
                <a:r>
                  <a:rPr lang="ru-RU" dirty="0"/>
                  <a:t>2) отрезок;</a:t>
                </a:r>
              </a:p>
              <a:p>
                <a:r>
                  <a:rPr lang="ru-RU" dirty="0"/>
                  <a:t>3) единственная точка</a:t>
                </a:r>
              </a:p>
              <a:p>
                <a:r>
                  <a:rPr lang="ru-RU" dirty="0"/>
                  <a:t>4) пустое множество.</a:t>
                </a:r>
              </a:p>
              <a:p>
                <a:endParaRPr lang="ru-RU" dirty="0"/>
              </a:p>
              <a:p>
                <a:endParaRPr lang="ru-RU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77FA629-26B7-4B99-9473-6C079CF97C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8174" y="1750562"/>
                <a:ext cx="10275626" cy="5107438"/>
              </a:xfrm>
              <a:blipFill>
                <a:blip r:embed="rId2"/>
                <a:stretch>
                  <a:fillRect l="-1246" t="-1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880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764D3-0BF9-44F5-9DD4-304DC47B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</p:spPr>
        <p:txBody>
          <a:bodyPr/>
          <a:lstStyle/>
          <a:p>
            <a:pPr algn="ctr"/>
            <a:r>
              <a:rPr lang="ru-RU" dirty="0"/>
              <a:t>Домашнее задание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BDF490-C251-409A-A2EF-C912C04336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88646"/>
                <a:ext cx="10515600" cy="5404228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AutoNum type="arabicPeriod"/>
                </a:pPr>
                <a:r>
                  <a:rPr lang="ru-RU" dirty="0"/>
                  <a:t>При каких  значениях  параметра :</a:t>
                </a:r>
                <a:endParaRPr lang="en-US" dirty="0"/>
              </a:p>
              <a:p>
                <a:pPr marL="0" lvl="0" indent="0">
                  <a:buNone/>
                </a:pPr>
                <a:r>
                  <a:rPr lang="ru-RU" dirty="0"/>
                  <a:t>9) уравнение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2</m:t>
                        </m:r>
                        <m:r>
                          <a:rPr lang="ru-RU" i="1"/>
                          <m:t>𝑎</m:t>
                        </m:r>
                        <m:r>
                          <a:rPr lang="ru-RU" i="1"/>
                          <m:t>+6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+4</m:t>
                    </m:r>
                    <m:r>
                      <a:rPr lang="ru-RU" i="1"/>
                      <m:t>𝑎</m:t>
                    </m:r>
                    <m:r>
                      <a:rPr lang="ru-RU" i="1"/>
                      <m:t>+12</m:t>
                    </m:r>
                  </m:oMath>
                </a14:m>
                <a:r>
                  <a:rPr lang="ru-RU" dirty="0"/>
                  <a:t>    имеет по крайней мере один корень, и каждый корень меньше 1</a:t>
                </a:r>
                <a:endParaRPr lang="en-US" dirty="0"/>
              </a:p>
              <a:p>
                <a:pPr marL="0" lvl="0" indent="0">
                  <a:buNone/>
                </a:pPr>
                <a:r>
                  <a:rPr lang="ru-RU" dirty="0"/>
                  <a:t>10) оба корня  уравнения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−4</m:t>
                    </m:r>
                    <m:r>
                      <a:rPr lang="ru-RU" i="1"/>
                      <m:t>𝑎𝑥</m:t>
                    </m:r>
                    <m:r>
                      <a:rPr lang="ru-RU" i="1"/>
                      <m:t>+1−2</m:t>
                    </m:r>
                    <m:r>
                      <a:rPr lang="ru-RU" i="1"/>
                      <m:t>𝑎</m:t>
                    </m:r>
                    <m:r>
                      <a:rPr lang="ru-RU" i="1"/>
                      <m:t>+4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𝑎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=0</m:t>
                    </m:r>
                  </m:oMath>
                </a14:m>
                <a:r>
                  <a:rPr lang="ru-RU" dirty="0"/>
                  <a:t>     больше 1</a:t>
                </a:r>
              </a:p>
              <a:p>
                <a:pPr marL="0" lvl="0" indent="0">
                  <a:buNone/>
                </a:pPr>
                <a:r>
                  <a:rPr lang="ru-RU" dirty="0"/>
                  <a:t>11) неравенство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𝑎</m:t>
                        </m:r>
                        <m:r>
                          <a:rPr lang="ru-RU" i="1"/>
                          <m:t>−5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 +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𝑎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−4</m:t>
                    </m:r>
                    <m:r>
                      <a:rPr lang="ru-RU" i="1"/>
                      <m:t>𝑎</m:t>
                    </m:r>
                    <m:r>
                      <a:rPr lang="ru-RU" i="1"/>
                      <m:t>−5&lt;0</m:t>
                    </m:r>
                  </m:oMath>
                </a14:m>
                <a:r>
                  <a:rPr lang="ru-RU" dirty="0"/>
                  <a:t>   будет выполнено для любого значения </a:t>
                </a:r>
                <a:r>
                  <a:rPr lang="en-US" dirty="0"/>
                  <a:t>x </a:t>
                </a:r>
                <a:r>
                  <a:rPr lang="ru-RU" dirty="0"/>
                  <a:t>из интервала   (-4; 0) </a:t>
                </a:r>
              </a:p>
              <a:p>
                <a:pPr marL="0" lvl="0" indent="0">
                  <a:buNone/>
                </a:pPr>
                <a:r>
                  <a:rPr lang="ru-RU" dirty="0"/>
                  <a:t>12) любое решение неравенства   </a:t>
                </a:r>
                <a14:m>
                  <m:oMath xmlns:m="http://schemas.openxmlformats.org/officeDocument/2006/math">
                    <m:r>
                      <a:rPr lang="ru-RU" i="1"/>
                      <m:t>4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𝑎</m:t>
                        </m:r>
                        <m:r>
                          <a:rPr lang="ru-RU" i="1"/>
                          <m:t>−3</m:t>
                        </m:r>
                      </m:e>
                    </m:d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−2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2</m:t>
                        </m:r>
                        <m:r>
                          <a:rPr lang="ru-RU" i="1"/>
                          <m:t>𝑎</m:t>
                        </m:r>
                        <m:r>
                          <a:rPr lang="ru-RU" i="1"/>
                          <m:t>+1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 +</m:t>
                    </m:r>
                    <m:r>
                      <a:rPr lang="ru-RU" i="1"/>
                      <m:t>𝑎</m:t>
                    </m:r>
                    <m:r>
                      <a:rPr lang="ru-RU" i="1"/>
                      <m:t>&gt;0</m:t>
                    </m:r>
                  </m:oMath>
                </a14:m>
                <a:r>
                  <a:rPr lang="ru-RU" dirty="0"/>
                  <a:t>   принадлежит промежутку  [-2;2]</a:t>
                </a:r>
              </a:p>
              <a:p>
                <a:pPr marL="0" indent="0">
                  <a:buNone/>
                </a:pPr>
                <a:r>
                  <a:rPr lang="ru-RU" dirty="0"/>
                  <a:t>13) уравнение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𝑎</m:t>
                        </m:r>
                        <m:r>
                          <a:rPr lang="ru-RU" i="1"/>
                          <m:t>+4</m:t>
                        </m:r>
                      </m:e>
                    </m:d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+4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1+</m:t>
                        </m:r>
                        <m:r>
                          <a:rPr lang="en-US" i="1"/>
                          <m:t>𝑎</m:t>
                        </m:r>
                      </m:e>
                    </m:d>
                    <m:r>
                      <a:rPr lang="ru-RU" i="1"/>
                      <m:t>𝑥</m:t>
                    </m:r>
                    <m:r>
                      <a:rPr lang="ru-RU" i="1"/>
                      <m:t>+2</m:t>
                    </m:r>
                    <m:r>
                      <a:rPr lang="ru-RU" i="1"/>
                      <m:t>𝑎</m:t>
                    </m:r>
                    <m:r>
                      <a:rPr lang="ru-RU" i="1"/>
                      <m:t>+2=0</m:t>
                    </m:r>
                  </m:oMath>
                </a14:m>
                <a:r>
                  <a:rPr lang="ru-RU" dirty="0"/>
                  <a:t>   имеет хотя бы 1 корень, больший -2</a:t>
                </a:r>
              </a:p>
              <a:p>
                <a:pPr marL="0" indent="0">
                  <a:buNone/>
                </a:pPr>
                <a:r>
                  <a:rPr lang="ru-RU" dirty="0"/>
                  <a:t>14) корни   уравнения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r>
                  <a:rPr lang="ru-RU" dirty="0"/>
                  <a:t>   существуют, причем один больше 1, а второй –меньше 1 </a:t>
                </a:r>
                <a:endParaRPr lang="en-US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BDF490-C251-409A-A2EF-C912C04336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88646"/>
                <a:ext cx="10515600" cy="5404228"/>
              </a:xfrm>
              <a:blipFill>
                <a:blip r:embed="rId2"/>
                <a:stretch>
                  <a:fillRect l="-1217" t="-2709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85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AEE55-EB38-4650-9BA1-4FC4E10B1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/>
              <a:t>Область определения функции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77FA629-26B7-4B99-9473-6C079CF97C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8174" y="1750562"/>
                <a:ext cx="10275626" cy="47423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/>
                  <a:t>3.   Определить, при каких значениях параметра а уравнение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ru-RU" dirty="0"/>
                  <a:t>  имеет корни. Найдите область значений функции</a:t>
                </a: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dirty="0"/>
                  <a:t> </a:t>
                </a:r>
                <a:r>
                  <a:rPr lang="en-US" dirty="0"/>
                  <a:t>.</a:t>
                </a:r>
                <a:endParaRPr lang="ru-RU" dirty="0"/>
              </a:p>
              <a:p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4. Найти область определения функции, учитывая все возможные значения параметра   а:</a:t>
                </a:r>
              </a:p>
              <a:p>
                <a:r>
                  <a:rPr lang="ru-RU" dirty="0"/>
                  <a:t>1) </a:t>
                </a:r>
                <a14:m>
                  <m:oMath xmlns:m="http://schemas.openxmlformats.org/officeDocument/2006/math">
                    <m:r>
                      <a:rPr lang="ru-RU" i="1"/>
                      <m:t>𝑦</m:t>
                    </m:r>
                    <m:r>
                      <a:rPr lang="ru-RU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ru-RU" i="1"/>
                              <m:t>−</m:t>
                            </m:r>
                            <m:r>
                              <a:rPr lang="en-US" i="1"/>
                              <m:t>𝑎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−1</m:t>
                        </m:r>
                      </m:den>
                    </m:f>
                  </m:oMath>
                </a14:m>
                <a:r>
                  <a:rPr lang="ru-RU" dirty="0"/>
                  <a:t>     </a:t>
                </a:r>
              </a:p>
              <a:p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/>
                      <m:t>)   </m:t>
                    </m:r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ru-RU" i="1"/>
                          <m:t>1−</m:t>
                        </m:r>
                        <m:r>
                          <a:rPr lang="ru-RU" i="1"/>
                          <m:t>𝑎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ru-RU" i="1"/>
                              <m:t>𝑥</m:t>
                            </m:r>
                          </m:e>
                        </m:d>
                      </m:e>
                    </m:rad>
                  </m:oMath>
                </a14:m>
                <a:endParaRPr lang="ru-RU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77FA629-26B7-4B99-9473-6C079CF97C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8174" y="1750562"/>
                <a:ext cx="10275626" cy="4742313"/>
              </a:xfrm>
              <a:blipFill>
                <a:blip r:embed="rId2"/>
                <a:stretch>
                  <a:fillRect l="-1246" t="-2057" r="-1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22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764D3-0BF9-44F5-9DD4-304DC47B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</p:spPr>
        <p:txBody>
          <a:bodyPr/>
          <a:lstStyle/>
          <a:p>
            <a:pPr algn="ctr"/>
            <a:r>
              <a:rPr lang="ru-RU" dirty="0"/>
              <a:t>Домашнее задание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BDF490-C251-409A-A2EF-C912C04336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/>
                  <a:t>1. Найти область определения следующих функций: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1)  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ru-RU" i="1"/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−1</m:t>
                        </m:r>
                      </m:den>
                    </m:f>
                  </m:oMath>
                </a14:m>
                <a:r>
                  <a:rPr lang="ru-RU" dirty="0"/>
                  <a:t>       2)  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ru-RU" i="1"/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+1</m:t>
                        </m:r>
                      </m:den>
                    </m:f>
                  </m:oMath>
                </a14:m>
                <a:r>
                  <a:rPr lang="ru-RU" dirty="0"/>
                  <a:t>        3)  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ru-RU" i="1"/>
                          <m:t>𝑥</m:t>
                        </m:r>
                        <m:r>
                          <a:rPr lang="ru-RU" i="1"/>
                          <m:t>−2</m:t>
                        </m:r>
                      </m:num>
                      <m:den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−</m:t>
                        </m:r>
                        <m:r>
                          <a:rPr lang="ru-RU" i="1"/>
                          <m:t>𝑥</m:t>
                        </m:r>
                        <m:r>
                          <a:rPr lang="ru-RU" i="1"/>
                          <m:t>−12</m:t>
                        </m:r>
                      </m:den>
                    </m:f>
                  </m:oMath>
                </a14:m>
                <a:r>
                  <a:rPr lang="ru-RU" dirty="0"/>
                  <a:t>     4)  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ru-RU" i="1"/>
                          <m:t>𝑥</m:t>
                        </m:r>
                        <m:r>
                          <a:rPr lang="ru-RU" i="1"/>
                          <m:t>+2</m:t>
                        </m:r>
                      </m:num>
                      <m:den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+</m:t>
                        </m:r>
                        <m:r>
                          <a:rPr lang="ru-RU" i="1"/>
                          <m:t>𝑥</m:t>
                        </m:r>
                        <m:r>
                          <a:rPr lang="ru-RU" i="1"/>
                          <m:t>+12</m:t>
                        </m:r>
                      </m:den>
                    </m:f>
                  </m:oMath>
                </a14:m>
                <a:r>
                  <a:rPr lang="ru-RU" dirty="0"/>
                  <a:t>    5)  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ru-RU" i="1"/>
                              <m:t>𝑥</m:t>
                            </m:r>
                            <m:r>
                              <a:rPr lang="ru-RU" i="1"/>
                              <m:t>−12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−1</m:t>
                        </m:r>
                      </m:den>
                    </m:f>
                  </m:oMath>
                </a14:m>
                <a:r>
                  <a:rPr lang="ru-RU" dirty="0"/>
                  <a:t>    6)  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ru-RU" i="1"/>
                              <m:t>𝑥</m:t>
                            </m:r>
                            <m:r>
                              <a:rPr lang="ru-RU" i="1"/>
                              <m:t>+12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−1</m:t>
                        </m:r>
                      </m:den>
                    </m:f>
                  </m:oMath>
                </a14:m>
                <a:r>
                  <a:rPr lang="ru-RU" dirty="0"/>
                  <a:t>      7)  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ru-RU" i="1"/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ru-RU" i="1"/>
                              <m:t>−</m:t>
                            </m:r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ru-RU" i="1"/>
                                  <m:t>𝑥</m:t>
                                </m:r>
                              </m:e>
                              <m:sup>
                                <m:r>
                                  <a:rPr lang="ru-RU" i="1"/>
                                  <m:t>2</m:t>
                                </m:r>
                              </m:sup>
                            </m:sSup>
                            <m:r>
                              <a:rPr lang="ru-RU" i="1"/>
                              <m:t>−7</m:t>
                            </m:r>
                            <m:r>
                              <a:rPr lang="ru-RU" i="1"/>
                              <m:t>𝑥</m:t>
                            </m:r>
                            <m:r>
                              <a:rPr lang="ru-RU" i="1"/>
                              <m:t>+8</m:t>
                            </m:r>
                          </m:e>
                        </m:rad>
                      </m:num>
                      <m:den>
                        <m:r>
                          <a:rPr lang="ru-RU" i="1"/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ru-RU" i="1"/>
                              <m:t>𝑥</m:t>
                            </m:r>
                            <m:r>
                              <a:rPr lang="ru-RU" i="1"/>
                              <m:t>+9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dirty="0"/>
                  <a:t>   </a:t>
                </a:r>
              </a:p>
              <a:p>
                <a:pPr marL="0" indent="0">
                  <a:buNone/>
                </a:pPr>
                <a:r>
                  <a:rPr lang="ru-RU" dirty="0"/>
                  <a:t>8)  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ru-RU" i="1"/>
                          <m:t>𝑥</m:t>
                        </m:r>
                        <m:r>
                          <a:rPr lang="ru-RU" i="1"/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ru-RU" i="1"/>
                              <m:t>−</m:t>
                            </m:r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ru-RU" i="1"/>
                                  <m:t>𝑥</m:t>
                                </m:r>
                              </m:e>
                              <m:sup>
                                <m:r>
                                  <a:rPr lang="ru-RU" i="1"/>
                                  <m:t>2</m:t>
                                </m:r>
                              </m:sup>
                            </m:sSup>
                            <m:r>
                              <a:rPr lang="ru-RU" i="1"/>
                              <m:t>−7</m:t>
                            </m:r>
                            <m:r>
                              <a:rPr lang="ru-RU" i="1"/>
                              <m:t>𝑥</m:t>
                            </m:r>
                            <m:r>
                              <a:rPr lang="ru-RU" i="1"/>
                              <m:t>+8</m:t>
                            </m:r>
                          </m:e>
                        </m:rad>
                      </m:num>
                      <m:den>
                        <m:r>
                          <a:rPr lang="ru-RU" i="1"/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ru-RU" i="1"/>
                              <m:t>𝑥</m:t>
                            </m:r>
                            <m:r>
                              <a:rPr lang="ru-RU" i="1"/>
                              <m:t>+3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dirty="0"/>
                  <a:t>                      9)     </a:t>
                </a:r>
                <a14:m>
                  <m:oMath xmlns:m="http://schemas.openxmlformats.org/officeDocument/2006/math">
                    <m:r>
                      <a:rPr lang="ru-RU" i="1"/>
                      <m:t>𝑦</m:t>
                    </m:r>
                    <m:r>
                      <a:rPr lang="ru-RU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−9</m:t>
                        </m:r>
                      </m:num>
                      <m:den>
                        <m:r>
                          <a:rPr lang="ru-RU" i="1"/>
                          <m:t>(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+5)</m:t>
                        </m:r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/>
                                    </m:ctrlPr>
                                  </m:dPr>
                                  <m:e>
                                    <m:r>
                                      <a:rPr lang="ru-RU" i="1"/>
                                      <m:t>𝑥</m:t>
                                    </m:r>
                                    <m:r>
                                      <a:rPr lang="ru-RU" i="1"/>
                                      <m:t>+1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ru-RU" i="1"/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ru-RU" i="1"/>
                                  <m:t>(</m:t>
                                </m:r>
                                <m:r>
                                  <a:rPr lang="ru-RU" i="1"/>
                                  <m:t>𝑥</m:t>
                                </m:r>
                                <m:r>
                                  <a:rPr lang="ru-RU" i="1"/>
                                  <m:t>−3)</m:t>
                                </m:r>
                              </m:e>
                              <m:sup>
                                <m:r>
                                  <a:rPr lang="ru-RU" i="1"/>
                                  <m:t>3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ru-RU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ru-RU"/>
                      <m:t>)   </m:t>
                    </m:r>
                    <m:r>
                      <a:rPr lang="ru-RU" i="1"/>
                      <m:t>𝑦</m:t>
                    </m:r>
                    <m:r>
                      <a:rPr lang="ru-RU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/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i="1"/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i="1"/>
                                        </m:ctrlPr>
                                      </m:sSupPr>
                                      <m:e>
                                        <m:r>
                                          <a:rPr lang="ru-RU" i="1"/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ru-RU" i="1"/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ru-RU" i="1"/>
                                      <m:t>−5</m:t>
                                    </m:r>
                                    <m:r>
                                      <a:rPr lang="ru-RU" i="1"/>
                                      <m:t>𝑥</m:t>
                                    </m:r>
                                    <m:r>
                                      <a:rPr lang="ru-RU" i="1"/>
                                      <m:t>+6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</m:e>
                        </m:d>
                        <m:r>
                          <a:rPr lang="ru-RU" i="1"/>
                          <m:t>−3</m:t>
                        </m:r>
                      </m:den>
                    </m:f>
                  </m:oMath>
                </a14:m>
                <a:r>
                  <a:rPr lang="ru-RU" dirty="0"/>
                  <a:t>    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ru-RU" i="1"/>
                      <m:t>)    </m:t>
                    </m:r>
                    <m:r>
                      <a:rPr lang="ru-RU" i="1"/>
                      <m:t>𝑦</m:t>
                    </m:r>
                    <m:r>
                      <a:rPr lang="ru-RU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/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/>
                                        </m:ctrlPr>
                                      </m:sSupPr>
                                      <m:e>
                                        <m:r>
                                          <a:rPr lang="ru-RU" i="1"/>
                                          <m:t>16−</m:t>
                                        </m:r>
                                        <m:r>
                                          <a:rPr lang="ru-RU" i="1"/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ru-RU" i="1"/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ru-RU" i="1"/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ru-RU" i="1"/>
                              <m:t>+4</m:t>
                            </m:r>
                          </m:e>
                        </m:d>
                      </m:den>
                    </m:f>
                  </m:oMath>
                </a14:m>
                <a:r>
                  <a:rPr lang="ru-RU" dirty="0"/>
                  <a:t>     </a:t>
                </a:r>
              </a:p>
              <a:p>
                <a:pPr marL="0" indent="0">
                  <a:buNone/>
                </a:pPr>
                <a:r>
                  <a:rPr lang="ru-RU" dirty="0"/>
                  <a:t>12)   </a:t>
                </a:r>
                <a14:m>
                  <m:oMath xmlns:m="http://schemas.openxmlformats.org/officeDocument/2006/math">
                    <m:r>
                      <a:rPr lang="ru-RU" i="1"/>
                      <m:t>𝑦</m:t>
                    </m:r>
                    <m:r>
                      <a:rPr lang="ru-RU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(</m:t>
                            </m:r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ru-RU" i="1"/>
                                  <m:t>𝑥</m:t>
                                </m:r>
                              </m:e>
                              <m:sup>
                                <m:r>
                                  <a:rPr lang="ru-RU" i="1"/>
                                  <m:t>2</m:t>
                                </m:r>
                              </m:sup>
                            </m:sSup>
                            <m:r>
                              <a:rPr lang="ru-RU" i="1"/>
                              <m:t>+7</m:t>
                            </m:r>
                            <m:r>
                              <a:rPr lang="ru-RU" i="1"/>
                              <m:t>𝑥</m:t>
                            </m:r>
                            <m:r>
                              <a:rPr lang="ru-RU" i="1"/>
                              <m:t>+12)(</m:t>
                            </m:r>
                            <m:r>
                              <a:rPr lang="ru-RU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−</m:t>
                        </m:r>
                        <m:r>
                          <a:rPr lang="ru-RU" i="1"/>
                          <m:t>𝑥</m:t>
                        </m:r>
                        <m:r>
                          <a:rPr lang="ru-RU" i="1"/>
                          <m:t>−2)</m:t>
                        </m:r>
                      </m:num>
                      <m:den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+5</m:t>
                        </m:r>
                        <m:r>
                          <a:rPr lang="ru-RU" i="1"/>
                          <m:t>𝑥</m:t>
                        </m:r>
                        <m:r>
                          <a:rPr lang="ru-RU" i="1"/>
                          <m:t>+4</m:t>
                        </m:r>
                      </m:den>
                    </m:f>
                  </m:oMath>
                </a14:m>
                <a:r>
                  <a:rPr lang="ru-RU" dirty="0"/>
                  <a:t>  </a:t>
                </a:r>
                <a:endParaRPr lang="en-US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BDF490-C251-409A-A2EF-C912C04336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035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764D3-0BF9-44F5-9DD4-304DC47B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</p:spPr>
        <p:txBody>
          <a:bodyPr/>
          <a:lstStyle/>
          <a:p>
            <a:pPr algn="ctr"/>
            <a:r>
              <a:rPr lang="ru-RU" dirty="0"/>
              <a:t>Домашнее задание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BDF490-C251-409A-A2EF-C912C04336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/>
                  <a:t>2.   Определите, при каких значениях параметра а уравнение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𝑎𝑥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−4</m:t>
                    </m:r>
                    <m:r>
                      <a:rPr lang="en-US" i="1"/>
                      <m:t>𝑥</m:t>
                    </m:r>
                    <m:r>
                      <a:rPr lang="ru-RU" i="1"/>
                      <m:t>+</m:t>
                    </m:r>
                    <m:r>
                      <a:rPr lang="ru-RU" i="1"/>
                      <m:t>𝑎</m:t>
                    </m:r>
                    <m:r>
                      <a:rPr lang="ru-RU" i="1"/>
                      <m:t>=0</m:t>
                    </m:r>
                  </m:oMath>
                </a14:m>
                <a:r>
                  <a:rPr lang="ru-RU" dirty="0"/>
                  <a:t>  имеет корни. Найдите область значений функции    </a:t>
                </a:r>
                <a14:m>
                  <m:oMath xmlns:m="http://schemas.openxmlformats.org/officeDocument/2006/math"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ru-RU" i="1"/>
                          <m:t>4</m:t>
                        </m:r>
                        <m:r>
                          <a:rPr lang="ru-RU" i="1"/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+1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3. Найти область определения функции, учитывая все возможные значения параметра   а:       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1) </a:t>
                </a:r>
                <a14:m>
                  <m:oMath xmlns:m="http://schemas.openxmlformats.org/officeDocument/2006/math">
                    <m:r>
                      <a:rPr lang="ru-RU" i="1"/>
                      <m:t>𝑦</m:t>
                    </m:r>
                    <m:r>
                      <a:rPr lang="ru-RU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  <m:sup>
                                <m:r>
                                  <a:rPr lang="ru-RU" i="1"/>
                                  <m:t>2</m:t>
                                </m:r>
                              </m:sup>
                            </m:sSup>
                            <m:r>
                              <a:rPr lang="ru-RU" i="1"/>
                              <m:t>−7</m:t>
                            </m:r>
                            <m:r>
                              <a:rPr lang="ru-RU" i="1"/>
                              <m:t>𝑥</m:t>
                            </m:r>
                            <m:r>
                              <a:rPr lang="ru-RU" i="1"/>
                              <m:t>+12</m:t>
                            </m:r>
                          </m:e>
                        </m:rad>
                      </m:num>
                      <m:den>
                        <m:r>
                          <a:rPr lang="en-US" i="1"/>
                          <m:t>𝑥</m:t>
                        </m:r>
                        <m:r>
                          <a:rPr lang="ru-RU" i="1"/>
                          <m:t>−</m:t>
                        </m:r>
                        <m:r>
                          <a:rPr lang="en-US" i="1"/>
                          <m:t>𝑎</m:t>
                        </m:r>
                      </m:den>
                    </m:f>
                  </m:oMath>
                </a14:m>
                <a:r>
                  <a:rPr lang="ru-RU" dirty="0"/>
                  <a:t>     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/>
                      <m:t>)   </m:t>
                    </m:r>
                    <m:r>
                      <a:rPr lang="en-US" i="1"/>
                      <m:t>𝑦</m:t>
                    </m:r>
                    <m:r>
                      <a:rPr lang="ru-RU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𝑎</m:t>
                        </m:r>
                        <m:r>
                          <a:rPr lang="ru-RU" i="1"/>
                          <m:t>∙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3</m:t>
                            </m:r>
                          </m:sup>
                        </m:sSup>
                        <m:r>
                          <a:rPr lang="ru-RU" i="1"/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ru-RU" i="1"/>
                              <m:t>−</m:t>
                            </m:r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  <m:sup>
                                <m:r>
                                  <a:rPr lang="ru-RU" i="1"/>
                                  <m:t>2</m:t>
                                </m:r>
                              </m:sup>
                            </m:sSup>
                            <m:r>
                              <a:rPr lang="ru-RU" i="1"/>
                              <m:t>−7</m:t>
                            </m:r>
                            <m:r>
                              <a:rPr lang="ru-RU" i="1"/>
                              <m:t>𝑥</m:t>
                            </m:r>
                            <m:r>
                              <a:rPr lang="ru-RU" i="1"/>
                              <m:t>+8</m:t>
                            </m:r>
                          </m:e>
                        </m:rad>
                      </m:num>
                      <m:den>
                        <m:r>
                          <a:rPr lang="ru-RU" i="1"/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ru-RU" i="1"/>
                              <m:t>−</m:t>
                            </m:r>
                            <m:r>
                              <a:rPr lang="en-US" i="1"/>
                              <m:t>𝑎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dirty="0"/>
                  <a:t>  </a:t>
                </a:r>
                <a:endParaRPr lang="en-US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5BDF490-C251-409A-A2EF-C912C04336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077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186A7-1E07-4B10-AADC-E5181558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/>
              <a:t>Ограниченность функций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8AD36B-A363-47D4-8837-9B42674B20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/>
                  <a:t>1. </a:t>
                </a:r>
                <a:r>
                  <a:rPr lang="ru-RU" sz="3600" dirty="0"/>
                  <a:t>Выяснить, какие из следующих функций являются ограниченными:</a:t>
                </a:r>
                <a:endParaRPr lang="en-US" sz="3600" dirty="0"/>
              </a:p>
              <a:p>
                <a:pPr marL="0" indent="0">
                  <a:buNone/>
                </a:pPr>
                <a:r>
                  <a:rPr lang="ru-RU" dirty="0"/>
                  <a:t>1) </a:t>
                </a:r>
                <a14:m>
                  <m:oMath xmlns:m="http://schemas.openxmlformats.org/officeDocument/2006/math">
                    <m:r>
                      <a:rPr lang="ru-RU" i="1"/>
                      <m:t>𝑦</m:t>
                    </m:r>
                    <m:r>
                      <a:rPr lang="ru-RU" i="1"/>
                      <m:t>=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ru-RU" i="1"/>
                          <m:t>16−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dirty="0"/>
                  <a:t>                                     2)  </a:t>
                </a:r>
                <a14:m>
                  <m:oMath xmlns:m="http://schemas.openxmlformats.org/officeDocument/2006/math">
                    <m:r>
                      <a:rPr lang="ru-RU" i="1"/>
                      <m:t>𝑦</m:t>
                    </m:r>
                    <m:r>
                      <a:rPr lang="ru-RU" i="1"/>
                      <m:t>=−1+2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ru-RU" i="1"/>
                          <m:t>−5−10</m:t>
                        </m:r>
                        <m:r>
                          <a:rPr lang="en-US" i="1"/>
                          <m:t>𝑥</m:t>
                        </m:r>
                      </m:e>
                    </m:rad>
                  </m:oMath>
                </a14:m>
                <a:r>
                  <a:rPr lang="ru-RU" dirty="0"/>
                  <a:t>     </a:t>
                </a:r>
                <a:endParaRPr lang="ru-RU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i="1"/>
                      <m:t>)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/>
                      <m:t>𝑦</m:t>
                    </m:r>
                    <m:r>
                      <a:rPr lang="ru-RU" i="1"/>
                      <m:t>=4</m:t>
                    </m:r>
                    <m:func>
                      <m:funcPr>
                        <m:ctrlPr>
                          <a:rPr lang="en-US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/>
                          <m:t>sin</m:t>
                        </m:r>
                      </m:fName>
                      <m:e>
                        <m:r>
                          <a:rPr lang="ru-RU" i="1"/>
                          <m:t>5</m:t>
                        </m:r>
                        <m:r>
                          <a:rPr lang="ru-RU" i="1"/>
                          <m:t>𝑥</m:t>
                        </m:r>
                        <m:r>
                          <a:rPr lang="ru-RU" i="1"/>
                          <m:t>+7</m:t>
                        </m:r>
                        <m:func>
                          <m:funcPr>
                            <m:ctrlPr>
                              <a:rPr lang="en-US" i="1"/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/>
                              <m:t>cos</m:t>
                            </m:r>
                          </m:fName>
                          <m:e>
                            <m:r>
                              <a:rPr lang="ru-RU" i="1"/>
                              <m:t>8</m:t>
                            </m:r>
                            <m:r>
                              <a:rPr lang="ru-RU" i="1"/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r>
                  <a:rPr lang="ru-RU" dirty="0"/>
                  <a:t>                  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ru-RU" i="1"/>
                      <m:t>)</m:t>
                    </m:r>
                  </m:oMath>
                </a14:m>
                <a:r>
                  <a:rPr lang="ru-RU" dirty="0"/>
                  <a:t>  </a:t>
                </a:r>
                <a14:m>
                  <m:oMath xmlns:m="http://schemas.openxmlformats.org/officeDocument/2006/math">
                    <m:r>
                      <a:rPr lang="ru-RU" i="1"/>
                      <m:t>𝑦</m:t>
                    </m:r>
                    <m:r>
                      <a:rPr lang="ru-RU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𝑥</m:t>
                        </m:r>
                        <m:r>
                          <a:rPr lang="ru-RU" i="1"/>
                          <m:t>−1</m:t>
                        </m:r>
                      </m:num>
                      <m:den>
                        <m:r>
                          <a:rPr lang="ru-RU" i="1"/>
                          <m:t>𝑥</m:t>
                        </m:r>
                        <m:r>
                          <a:rPr lang="ru-RU" i="1"/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ru-RU" dirty="0"/>
                  <a:t>  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5) </a:t>
                </a:r>
                <a14:m>
                  <m:oMath xmlns:m="http://schemas.openxmlformats.org/officeDocument/2006/math">
                    <m:r>
                      <a:rPr lang="ru-RU" i="1"/>
                      <m:t>𝑦</m:t>
                    </m:r>
                    <m:r>
                      <a:rPr lang="ru-RU" i="1"/>
                      <m:t>=2+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i="1"/>
                          <m:t>𝑥</m:t>
                        </m:r>
                      </m:den>
                    </m:f>
                  </m:oMath>
                </a14:m>
                <a:r>
                  <a:rPr lang="ru-RU" dirty="0"/>
                  <a:t>                                          6)    </a:t>
                </a:r>
                <a14:m>
                  <m:oMath xmlns:m="http://schemas.openxmlformats.org/officeDocument/2006/math">
                    <m:r>
                      <a:rPr lang="ru-RU" i="1"/>
                      <m:t>𝑦</m:t>
                    </m:r>
                    <m:r>
                      <a:rPr lang="ru-RU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+2</m:t>
                    </m:r>
                    <m:r>
                      <a:rPr lang="ru-RU" i="1"/>
                      <m:t>𝑥</m:t>
                    </m:r>
                    <m:r>
                      <a:rPr lang="ru-RU" i="1"/>
                      <m:t>+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ru-RU" i="1"/>
                          <m:t>𝑥</m:t>
                        </m:r>
                        <m:r>
                          <a:rPr lang="ru-RU" i="1"/>
                          <m:t>+1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ru-RU" i="1"/>
                              <m:t>𝑥</m:t>
                            </m:r>
                            <m:r>
                              <a:rPr lang="ru-RU" i="1"/>
                              <m:t>+1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ru-RU" dirty="0"/>
                  <a:t>     </a:t>
                </a:r>
              </a:p>
              <a:p>
                <a:pPr marL="0" indent="0">
                  <a:buNone/>
                </a:pPr>
                <a:r>
                  <a:rPr lang="ru-RU" dirty="0"/>
                  <a:t>7)    </a:t>
                </a:r>
                <a14:m>
                  <m:oMath xmlns:m="http://schemas.openxmlformats.org/officeDocument/2006/math">
                    <m:r>
                      <a:rPr lang="ru-RU" i="1"/>
                      <m:t>𝑦</m:t>
                    </m:r>
                    <m:r>
                      <a:rPr lang="ru-RU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ru-RU" i="1"/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4</m:t>
                            </m:r>
                          </m:sup>
                        </m:sSup>
                        <m:r>
                          <a:rPr lang="ru-RU" i="1"/>
                          <m:t>+8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ru-RU" dirty="0"/>
                  <a:t>                                 8)   </a:t>
                </a:r>
                <a14:m>
                  <m:oMath xmlns:m="http://schemas.openxmlformats.org/officeDocument/2006/math">
                    <m:r>
                      <a:rPr lang="ru-RU" i="1"/>
                      <m:t>𝑦</m:t>
                    </m:r>
                    <m:r>
                      <a:rPr lang="ru-RU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+</m:t>
                        </m:r>
                        <m:r>
                          <a:rPr lang="ru-RU" i="1"/>
                          <m:t>𝑥</m:t>
                        </m:r>
                        <m:r>
                          <a:rPr lang="ru-RU" i="1"/>
                          <m:t>+2</m:t>
                        </m:r>
                      </m:num>
                      <m:den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+</m:t>
                        </m:r>
                        <m:r>
                          <a:rPr lang="ru-RU" i="1"/>
                          <m:t>𝑥</m:t>
                        </m:r>
                        <m:r>
                          <a:rPr lang="ru-RU" i="1"/>
                          <m:t>+1</m:t>
                        </m:r>
                      </m:den>
                    </m:f>
                  </m:oMath>
                </a14:m>
                <a:r>
                  <a:rPr lang="ru-RU" dirty="0"/>
                  <a:t>   </a:t>
                </a:r>
              </a:p>
              <a:p>
                <a:pPr marL="0" indent="0">
                  <a:buNone/>
                </a:pPr>
                <a:r>
                  <a:rPr lang="ru-RU" dirty="0"/>
                  <a:t>9)  </a:t>
                </a:r>
                <a14:m>
                  <m:oMath xmlns:m="http://schemas.openxmlformats.org/officeDocument/2006/math">
                    <m:r>
                      <a:rPr lang="ru-RU" i="1"/>
                      <m:t>𝑦</m:t>
                    </m:r>
                    <m:r>
                      <a:rPr lang="ru-RU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𝑥</m:t>
                        </m:r>
                      </m:e>
                    </m:d>
                    <m:r>
                      <a:rPr lang="ru-RU" i="1"/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a:rPr lang="ru-RU" i="1"/>
                          <m:t>𝑥</m:t>
                        </m:r>
                        <m:r>
                          <a:rPr lang="ru-RU" i="1"/>
                          <m:t>+2</m:t>
                        </m:r>
                      </m:e>
                    </m:d>
                  </m:oMath>
                </a14:m>
                <a:r>
                  <a:rPr lang="ru-RU" dirty="0"/>
                  <a:t>                10) </a:t>
                </a:r>
                <a14:m>
                  <m:oMath xmlns:m="http://schemas.openxmlformats.org/officeDocument/2006/math">
                    <m:r>
                      <a:rPr lang="ru-RU" i="1"/>
                      <m:t>𝑦</m:t>
                    </m:r>
                    <m:r>
                      <a:rPr lang="ru-RU" i="1"/>
                      <m:t>=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−6</m:t>
                        </m:r>
                        <m:r>
                          <a:rPr lang="en-US" i="1"/>
                          <m:t>𝑥</m:t>
                        </m:r>
                        <m:r>
                          <a:rPr lang="ru-RU" i="1"/>
                          <m:t>+8</m:t>
                        </m:r>
                      </m:e>
                    </m:rad>
                  </m:oMath>
                </a14:m>
                <a:r>
                  <a:rPr lang="ru-RU" dirty="0"/>
                  <a:t>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ru-RU" i="1"/>
                              <m:t>2</m:t>
                            </m:r>
                            <m:r>
                              <a:rPr lang="ru-RU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−8</m:t>
                        </m:r>
                        <m:r>
                          <a:rPr lang="en-US" i="1"/>
                          <m:t>𝑥</m:t>
                        </m:r>
                        <m:r>
                          <a:rPr lang="ru-RU" i="1"/>
                          <m:t>+44</m:t>
                        </m:r>
                      </m:e>
                    </m:rad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8AD36B-A363-47D4-8837-9B42674B20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797" t="-3133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013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186A7-1E07-4B10-AADC-E5181558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/>
              <a:t>Ограниченность функций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8AD36B-A363-47D4-8837-9B42674B20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802187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ru-RU" dirty="0"/>
                  <a:t>2. Найти наибольшее и наименьшее значения функции для каждого  значения параметра </a:t>
                </a:r>
                <a:r>
                  <a:rPr lang="en-US" dirty="0"/>
                  <a:t>a</a:t>
                </a:r>
                <a:r>
                  <a:rPr lang="ru-RU" dirty="0"/>
                  <a:t>: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1)  </a:t>
                </a:r>
                <a14:m>
                  <m:oMath xmlns:m="http://schemas.openxmlformats.org/officeDocument/2006/math">
                    <m:r>
                      <a:rPr lang="ru-RU" i="1"/>
                      <m:t>𝑦</m:t>
                    </m:r>
                    <m:r>
                      <a:rPr lang="ru-RU" i="1"/>
                      <m:t>=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+4</m:t>
                    </m:r>
                    <m:r>
                      <a:rPr lang="ru-RU" i="1"/>
                      <m:t>𝑥</m:t>
                    </m:r>
                    <m:r>
                      <a:rPr lang="ru-RU" i="1"/>
                      <m:t>+5</m:t>
                    </m:r>
                    <m:r>
                      <a:rPr lang="en-US" i="1"/>
                      <m:t>𝑎</m:t>
                    </m:r>
                  </m:oMath>
                </a14:m>
                <a:r>
                  <a:rPr lang="ru-RU" dirty="0"/>
                  <a:t>   на отрезке </a:t>
                </a:r>
                <a14:m>
                  <m:oMath xmlns:m="http://schemas.openxmlformats.org/officeDocument/2006/math">
                    <m:r>
                      <a:rPr lang="ru-RU" i="1"/>
                      <m:t>[−1;1]</m:t>
                    </m:r>
                  </m:oMath>
                </a14:m>
                <a:r>
                  <a:rPr lang="ru-RU" dirty="0"/>
                  <a:t>    </a:t>
                </a:r>
              </a:p>
              <a:p>
                <a:pPr marL="0" indent="0">
                  <a:buNone/>
                </a:pPr>
                <a:r>
                  <a:rPr lang="ru-RU" dirty="0"/>
                  <a:t>2)  </a:t>
                </a:r>
                <a14:m>
                  <m:oMath xmlns:m="http://schemas.openxmlformats.org/officeDocument/2006/math">
                    <m:r>
                      <a:rPr lang="ru-RU" i="1"/>
                      <m:t>𝑦</m:t>
                    </m:r>
                    <m:r>
                      <a:rPr lang="ru-RU" i="1"/>
                      <m:t>=−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+2</m:t>
                    </m:r>
                    <m:r>
                      <a:rPr lang="ru-RU" i="1"/>
                      <m:t>𝑥</m:t>
                    </m:r>
                    <m:r>
                      <a:rPr lang="ru-RU" i="1"/>
                      <m:t>−3</m:t>
                    </m:r>
                  </m:oMath>
                </a14:m>
                <a:r>
                  <a:rPr lang="ru-RU" dirty="0"/>
                  <a:t>   на отрезке </a:t>
                </a:r>
                <a14:m>
                  <m:oMath xmlns:m="http://schemas.openxmlformats.org/officeDocument/2006/math">
                    <m:r>
                      <a:rPr lang="ru-RU" i="1"/>
                      <m:t>[</m:t>
                    </m:r>
                    <m:r>
                      <a:rPr lang="ru-RU" i="1"/>
                      <m:t>𝑎</m:t>
                    </m:r>
                    <m:r>
                      <a:rPr lang="ru-RU" i="1"/>
                      <m:t>;3]</m:t>
                    </m:r>
                  </m:oMath>
                </a14:m>
                <a:endParaRPr lang="en-US" dirty="0"/>
              </a:p>
              <a:p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3. Найдите все значения параметра </a:t>
                </a:r>
                <a:r>
                  <a:rPr lang="en-US" dirty="0"/>
                  <a:t>a</a:t>
                </a:r>
                <a:r>
                  <a:rPr lang="ru-RU" dirty="0"/>
                  <a:t>, при которых уравнение имеет решение:</a:t>
                </a:r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1)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+3=</m:t>
                    </m:r>
                    <m:r>
                      <a:rPr lang="en-US" i="1"/>
                      <m:t>𝑎</m:t>
                    </m:r>
                  </m:oMath>
                </a14:m>
                <a:r>
                  <a:rPr lang="ru-RU" dirty="0"/>
                  <a:t>       </a:t>
                </a:r>
              </a:p>
              <a:p>
                <a:pPr marL="0" indent="0">
                  <a:buNone/>
                </a:pPr>
                <a:r>
                  <a:rPr lang="ru-RU" dirty="0"/>
                  <a:t>2)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ru-RU" i="1"/>
                          <m:t>1</m:t>
                        </m:r>
                      </m:num>
                      <m:den>
                        <m:r>
                          <a:rPr lang="ru-RU" i="1"/>
                          <m:t>2+</m:t>
                        </m:r>
                        <m:r>
                          <a:rPr lang="en-US" i="1"/>
                          <m:t>𝑥</m:t>
                        </m:r>
                      </m:den>
                    </m:f>
                    <m:r>
                      <a:rPr lang="ru-RU" i="1"/>
                      <m:t>=1−</m:t>
                    </m:r>
                    <m:r>
                      <a:rPr lang="en-US" i="1"/>
                      <m:t>𝑎</m:t>
                    </m:r>
                  </m:oMath>
                </a14:m>
                <a:r>
                  <a:rPr lang="ru-RU" dirty="0"/>
                  <a:t>       </a:t>
                </a:r>
              </a:p>
              <a:p>
                <a:pPr marL="514350" indent="-514350">
                  <a:buAutoNum type="arabicParenR" startAt="3"/>
                </a:pPr>
                <a14:m>
                  <m:oMath xmlns:m="http://schemas.openxmlformats.org/officeDocument/2006/math">
                    <m:r>
                      <a:rPr lang="ru-RU" i="1"/>
                      <m:t>5</m:t>
                    </m:r>
                    <m:r>
                      <a:rPr lang="en-US" i="1"/>
                      <m:t>𝑥</m:t>
                    </m:r>
                    <m:r>
                      <a:rPr lang="ru-RU" i="1"/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ru-RU" i="1"/>
                          <m:t>−7</m:t>
                        </m:r>
                      </m:e>
                    </m:d>
                    <m:r>
                      <a:rPr lang="ru-RU" i="1"/>
                      <m:t>−2=3</m:t>
                    </m:r>
                    <m:r>
                      <a:rPr lang="en-US" i="1"/>
                      <m:t>𝑎</m:t>
                    </m:r>
                  </m:oMath>
                </a14:m>
                <a:r>
                  <a:rPr lang="ru-RU" dirty="0"/>
                  <a:t>   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4. При каких  значениях  параметра функция  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ru-RU" i="1"/>
                      <m:t>=</m:t>
                    </m:r>
                    <m:r>
                      <a:rPr lang="ru-RU" i="1"/>
                      <m:t>𝑏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ru-RU" i="1"/>
                          <m:t>𝑥</m:t>
                        </m:r>
                      </m:e>
                      <m:sup>
                        <m:r>
                          <a:rPr lang="ru-RU" i="1"/>
                          <m:t>2</m:t>
                        </m:r>
                      </m:sup>
                    </m:sSup>
                    <m:r>
                      <a:rPr lang="ru-RU" i="1"/>
                      <m:t>+4</m:t>
                    </m:r>
                    <m:r>
                      <a:rPr lang="ru-RU" i="1"/>
                      <m:t>𝑥</m:t>
                    </m:r>
                    <m:r>
                      <a:rPr lang="ru-RU" i="1"/>
                      <m:t>+5</m:t>
                    </m:r>
                  </m:oMath>
                </a14:m>
                <a:r>
                  <a:rPr lang="ru-RU" dirty="0"/>
                  <a:t>     имеет наименьшее значение, которое больше 5.5?   </a:t>
                </a: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E8AD36B-A363-47D4-8837-9B42674B20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802187"/>
              </a:xfrm>
              <a:blipFill>
                <a:blip r:embed="rId2"/>
                <a:stretch>
                  <a:fillRect l="-928" t="-2919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625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764D3-0BF9-44F5-9DD4-304DC47B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</p:spPr>
        <p:txBody>
          <a:bodyPr/>
          <a:lstStyle/>
          <a:p>
            <a:pPr algn="ctr"/>
            <a:r>
              <a:rPr lang="ru-RU" dirty="0"/>
              <a:t>Домашнее задание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BDF490-C251-409A-A2EF-C912C0433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BF9D3E41-330E-4DC2-8FF2-87E803A718E4}"/>
                  </a:ext>
                </a:extLst>
              </p:cNvPr>
              <p:cNvSpPr/>
              <p:nvPr/>
            </p:nvSpPr>
            <p:spPr>
              <a:xfrm>
                <a:off x="1433015" y="1214652"/>
                <a:ext cx="9526137" cy="4882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/>
                  <a:t>1. Выяснить, какие из следующих функций являются ограниченными:</a:t>
                </a:r>
              </a:p>
              <a:p>
                <a:r>
                  <a:rPr lang="ru-RU" sz="3200" dirty="0"/>
                  <a:t>1) </a:t>
                </a:r>
                <a14:m>
                  <m:oMath xmlns:m="http://schemas.openxmlformats.org/officeDocument/2006/math">
                    <m:r>
                      <a:rPr lang="ru-RU" sz="3200" i="1"/>
                      <m:t>𝑦</m:t>
                    </m:r>
                    <m:r>
                      <a:rPr lang="ru-RU" sz="3200" i="1"/>
                      <m:t>=</m:t>
                    </m:r>
                    <m:f>
                      <m:fPr>
                        <m:ctrlPr>
                          <a:rPr lang="en-US" sz="3200" i="1"/>
                        </m:ctrlPr>
                      </m:fPr>
                      <m:num>
                        <m:r>
                          <a:rPr lang="ru-RU" sz="3200" i="1"/>
                          <m:t>4</m:t>
                        </m:r>
                      </m:num>
                      <m:den>
                        <m:r>
                          <a:rPr lang="en-US" sz="3200" i="1"/>
                          <m:t>𝑥</m:t>
                        </m:r>
                        <m:r>
                          <a:rPr lang="ru-RU" sz="3200" i="1"/>
                          <m:t>+4</m:t>
                        </m:r>
                      </m:den>
                    </m:f>
                  </m:oMath>
                </a14:m>
                <a:r>
                  <a:rPr lang="ru-RU" sz="3200" dirty="0"/>
                  <a:t>                 2) </a:t>
                </a:r>
                <a14:m>
                  <m:oMath xmlns:m="http://schemas.openxmlformats.org/officeDocument/2006/math">
                    <m:r>
                      <a:rPr lang="ru-RU" sz="3200" i="1"/>
                      <m:t>𝑦</m:t>
                    </m:r>
                    <m:r>
                      <a:rPr lang="ru-RU" sz="3200" i="1"/>
                      <m:t>=</m:t>
                    </m:r>
                    <m:f>
                      <m:fPr>
                        <m:ctrlPr>
                          <a:rPr lang="en-US" sz="3200" i="1"/>
                        </m:ctrlPr>
                      </m:fPr>
                      <m:num>
                        <m:r>
                          <a:rPr lang="ru-RU" sz="3200" i="1"/>
                          <m:t>4</m:t>
                        </m:r>
                        <m:r>
                          <a:rPr lang="ru-RU" sz="3200" i="1"/>
                          <m:t>𝑥</m:t>
                        </m:r>
                      </m:num>
                      <m:den>
                        <m:r>
                          <a:rPr lang="en-US" sz="3200" i="1"/>
                          <m:t>𝑥</m:t>
                        </m:r>
                        <m:r>
                          <a:rPr lang="ru-RU" sz="3200" i="1"/>
                          <m:t>+4</m:t>
                        </m:r>
                      </m:den>
                    </m:f>
                  </m:oMath>
                </a14:m>
                <a:r>
                  <a:rPr lang="ru-RU" sz="3200" dirty="0"/>
                  <a:t>             3)  </a:t>
                </a:r>
                <a14:m>
                  <m:oMath xmlns:m="http://schemas.openxmlformats.org/officeDocument/2006/math">
                    <m:r>
                      <a:rPr lang="ru-RU" sz="3200" i="1"/>
                      <m:t>𝑦</m:t>
                    </m:r>
                    <m:r>
                      <a:rPr lang="ru-RU" sz="3200" i="1"/>
                      <m:t>=</m:t>
                    </m:r>
                    <m:rad>
                      <m:radPr>
                        <m:degHide m:val="on"/>
                        <m:ctrlPr>
                          <a:rPr lang="en-US" sz="3200" i="1"/>
                        </m:ctrlPr>
                      </m:radPr>
                      <m:deg/>
                      <m:e>
                        <m:r>
                          <a:rPr lang="en-US" sz="3200" i="1"/>
                          <m:t>𝑥</m:t>
                        </m:r>
                      </m:e>
                    </m:rad>
                    <m:r>
                      <a:rPr lang="ru-RU" sz="3200" i="1"/>
                      <m:t>−5</m:t>
                    </m:r>
                  </m:oMath>
                </a14:m>
                <a:r>
                  <a:rPr lang="ru-RU" sz="3200" dirty="0"/>
                  <a:t>   </a:t>
                </a:r>
              </a:p>
              <a:p>
                <a:r>
                  <a:rPr lang="ru-RU" sz="3200" dirty="0"/>
                  <a:t>4)  </a:t>
                </a:r>
                <a14:m>
                  <m:oMath xmlns:m="http://schemas.openxmlformats.org/officeDocument/2006/math">
                    <m:r>
                      <a:rPr lang="ru-RU" sz="2800" i="1"/>
                      <m:t>𝑦</m:t>
                    </m:r>
                    <m:r>
                      <a:rPr lang="ru-RU" sz="2800" i="1"/>
                      <m:t>=2−</m:t>
                    </m:r>
                    <m:rad>
                      <m:radPr>
                        <m:degHide m:val="on"/>
                        <m:ctrlPr>
                          <a:rPr lang="en-US" sz="2800" i="1"/>
                        </m:ctrlPr>
                      </m:radPr>
                      <m:deg/>
                      <m:e>
                        <m:r>
                          <a:rPr lang="en-US" sz="2800" i="1"/>
                          <m:t>𝑥</m:t>
                        </m:r>
                        <m:r>
                          <a:rPr lang="ru-RU" sz="2800" i="1"/>
                          <m:t>+3</m:t>
                        </m:r>
                      </m:e>
                    </m:rad>
                  </m:oMath>
                </a14:m>
                <a:r>
                  <a:rPr lang="ru-RU" sz="3200" dirty="0"/>
                  <a:t>    5)   </a:t>
                </a:r>
                <a14:m>
                  <m:oMath xmlns:m="http://schemas.openxmlformats.org/officeDocument/2006/math">
                    <m:r>
                      <a:rPr lang="ru-RU" sz="3200" i="1"/>
                      <m:t>𝑦</m:t>
                    </m:r>
                    <m:r>
                      <a:rPr lang="ru-RU" sz="3200" i="1"/>
                      <m:t>=2</m:t>
                    </m:r>
                    <m:r>
                      <a:rPr lang="en-US" sz="3200" i="1"/>
                      <m:t>𝑥</m:t>
                    </m:r>
                    <m:r>
                      <a:rPr lang="ru-RU" sz="3200" i="1"/>
                      <m:t>−</m:t>
                    </m:r>
                    <m:f>
                      <m:fPr>
                        <m:ctrlPr>
                          <a:rPr lang="en-US" sz="3200" i="1"/>
                        </m:ctrlPr>
                      </m:fPr>
                      <m:num>
                        <m:r>
                          <a:rPr lang="ru-RU" sz="3200" i="1"/>
                          <m:t>𝑥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200" i="1"/>
                            </m:ctrlPr>
                          </m:dPr>
                          <m:e>
                            <m:r>
                              <a:rPr lang="en-US" sz="3200" i="1"/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ru-RU" sz="3200" dirty="0"/>
                  <a:t>   6)  </a:t>
                </a:r>
                <a14:m>
                  <m:oMath xmlns:m="http://schemas.openxmlformats.org/officeDocument/2006/math">
                    <m:r>
                      <a:rPr lang="ru-RU" sz="2800" i="1"/>
                      <m:t>𝑦</m:t>
                    </m:r>
                    <m:r>
                      <a:rPr lang="ru-RU" sz="2800" i="1"/>
                      <m:t>=</m:t>
                    </m:r>
                    <m:sSup>
                      <m:sSupPr>
                        <m:ctrlPr>
                          <a:rPr lang="en-US" sz="2800" i="1"/>
                        </m:ctrlPr>
                      </m:sSupPr>
                      <m:e>
                        <m:r>
                          <a:rPr lang="ru-RU" sz="2800" i="1"/>
                          <m:t>𝑥</m:t>
                        </m:r>
                      </m:e>
                      <m:sup>
                        <m:r>
                          <a:rPr lang="ru-RU" sz="2800" i="1"/>
                          <m:t>2</m:t>
                        </m:r>
                      </m:sup>
                    </m:sSup>
                    <m:r>
                      <a:rPr lang="ru-RU" sz="2800" i="1"/>
                      <m:t>+2</m:t>
                    </m:r>
                    <m:r>
                      <a:rPr lang="en-US" sz="2800" i="1"/>
                      <m:t>𝑥</m:t>
                    </m:r>
                    <m:r>
                      <a:rPr lang="ru-RU" sz="2800" i="1"/>
                      <m:t>−</m:t>
                    </m:r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ru-RU" sz="2800" i="1"/>
                          <m:t>𝑥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800" i="1"/>
                            </m:ctrlPr>
                          </m:dPr>
                          <m:e>
                            <m:r>
                              <a:rPr lang="en-US" sz="2800" i="1"/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en-US" sz="2800" dirty="0"/>
              </a:p>
              <a:p>
                <a:r>
                  <a:rPr lang="ru-RU" sz="3200" dirty="0"/>
                  <a:t>7)   </a:t>
                </a:r>
                <a14:m>
                  <m:oMath xmlns:m="http://schemas.openxmlformats.org/officeDocument/2006/math">
                    <m:r>
                      <a:rPr lang="ru-RU" sz="3200" i="1"/>
                      <m:t>𝑦</m:t>
                    </m:r>
                    <m:r>
                      <a:rPr lang="ru-RU" sz="3200" i="1"/>
                      <m:t>=</m:t>
                    </m:r>
                    <m:f>
                      <m:fPr>
                        <m:ctrlPr>
                          <a:rPr lang="en-US" sz="3200" i="1"/>
                        </m:ctrlPr>
                      </m:fPr>
                      <m:num>
                        <m:r>
                          <a:rPr lang="ru-RU" sz="3200" i="1"/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/>
                            </m:ctrlPr>
                          </m:sSupPr>
                          <m:e>
                            <m:r>
                              <a:rPr lang="ru-RU" sz="3200" i="1"/>
                              <m:t>𝑥</m:t>
                            </m:r>
                          </m:e>
                          <m:sup>
                            <m:r>
                              <a:rPr lang="ru-RU" sz="3200" i="1"/>
                              <m:t>2</m:t>
                            </m:r>
                          </m:sup>
                        </m:sSup>
                        <m:r>
                          <a:rPr lang="ru-RU" sz="3200" i="1"/>
                          <m:t>+2</m:t>
                        </m:r>
                        <m:r>
                          <a:rPr lang="ru-RU" sz="3200" i="1"/>
                          <m:t>𝑥</m:t>
                        </m:r>
                        <m:r>
                          <a:rPr lang="ru-RU" sz="3200" i="1"/>
                          <m:t>+1</m:t>
                        </m:r>
                      </m:den>
                    </m:f>
                    <m:r>
                      <a:rPr lang="en-US" sz="3200" i="1"/>
                      <m:t> </m:t>
                    </m:r>
                  </m:oMath>
                </a14:m>
                <a:r>
                  <a:rPr lang="en-US" sz="3200" dirty="0"/>
                  <a:t> </a:t>
                </a:r>
                <a:r>
                  <a:rPr lang="ru-RU" sz="3200" dirty="0"/>
                  <a:t>                                    8) </a:t>
                </a:r>
                <a14:m>
                  <m:oMath xmlns:m="http://schemas.openxmlformats.org/officeDocument/2006/math">
                    <m:r>
                      <a:rPr lang="ru-RU" sz="3200" i="1"/>
                      <m:t>𝑦</m:t>
                    </m:r>
                    <m:r>
                      <a:rPr lang="ru-RU" sz="3200" i="1"/>
                      <m:t>=</m:t>
                    </m:r>
                    <m:f>
                      <m:fPr>
                        <m:ctrlPr>
                          <a:rPr lang="en-US" sz="3200" i="1"/>
                        </m:ctrlPr>
                      </m:fPr>
                      <m:num>
                        <m:r>
                          <a:rPr lang="ru-RU" sz="3200" i="1"/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/>
                            </m:ctrlPr>
                          </m:sSupPr>
                          <m:e>
                            <m:r>
                              <a:rPr lang="ru-RU" sz="3200" i="1"/>
                              <m:t>𝑥</m:t>
                            </m:r>
                          </m:e>
                          <m:sup>
                            <m:r>
                              <a:rPr lang="ru-RU" sz="3200" i="1"/>
                              <m:t>4</m:t>
                            </m:r>
                          </m:sup>
                        </m:sSup>
                        <m:r>
                          <a:rPr lang="ru-RU" sz="3200" i="1"/>
                          <m:t>−8</m:t>
                        </m:r>
                        <m:sSup>
                          <m:sSupPr>
                            <m:ctrlPr>
                              <a:rPr lang="en-US" sz="3200" i="1"/>
                            </m:ctrlPr>
                          </m:sSupPr>
                          <m:e>
                            <m:r>
                              <a:rPr lang="ru-RU" sz="3200" i="1"/>
                              <m:t>𝑥</m:t>
                            </m:r>
                          </m:e>
                          <m:sup>
                            <m:r>
                              <a:rPr lang="ru-RU" sz="3200" i="1"/>
                              <m:t>2</m:t>
                            </m:r>
                          </m:sup>
                        </m:sSup>
                        <m:r>
                          <a:rPr lang="ru-RU" sz="3200" i="1"/>
                          <m:t>+17</m:t>
                        </m:r>
                      </m:den>
                    </m:f>
                  </m:oMath>
                </a14:m>
                <a:r>
                  <a:rPr lang="ru-RU" sz="3200" dirty="0"/>
                  <a:t>   </a:t>
                </a:r>
              </a:p>
              <a:p>
                <a:r>
                  <a:rPr lang="ru-RU" sz="3200" dirty="0"/>
                  <a:t>9)     </a:t>
                </a:r>
                <a14:m>
                  <m:oMath xmlns:m="http://schemas.openxmlformats.org/officeDocument/2006/math">
                    <m:r>
                      <a:rPr lang="ru-RU" sz="3200" i="1"/>
                      <m:t>𝑦</m:t>
                    </m:r>
                    <m:r>
                      <a:rPr lang="ru-RU" sz="3200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/>
                        </m:ctrlPr>
                      </m:dPr>
                      <m:e>
                        <m:r>
                          <a:rPr lang="ru-RU" sz="3200" i="1"/>
                          <m:t>𝑥</m:t>
                        </m:r>
                      </m:e>
                    </m:d>
                    <m:r>
                      <a:rPr lang="ru-RU" sz="3200" i="1"/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3200" i="1"/>
                        </m:ctrlPr>
                      </m:dPr>
                      <m:e>
                        <m:r>
                          <a:rPr lang="ru-RU" sz="3200" i="1"/>
                          <m:t>𝑥</m:t>
                        </m:r>
                        <m:r>
                          <a:rPr lang="ru-RU" sz="3200" i="1"/>
                          <m:t>+3</m:t>
                        </m:r>
                      </m:e>
                    </m:d>
                    <m:r>
                      <a:rPr lang="ru-RU" sz="3200" i="1"/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3200" i="1"/>
                        </m:ctrlPr>
                      </m:dPr>
                      <m:e>
                        <m:r>
                          <a:rPr lang="ru-RU" sz="3200" i="1"/>
                          <m:t>𝑥</m:t>
                        </m:r>
                        <m:r>
                          <a:rPr lang="ru-RU" sz="3200" i="1"/>
                          <m:t>+5</m:t>
                        </m:r>
                      </m:e>
                    </m:d>
                  </m:oMath>
                </a14:m>
                <a:endParaRPr lang="en-US" sz="3200" dirty="0"/>
              </a:p>
              <a:p>
                <a:r>
                  <a:rPr lang="ru-RU" sz="3200" dirty="0"/>
                  <a:t>10)   </a:t>
                </a:r>
                <a14:m>
                  <m:oMath xmlns:m="http://schemas.openxmlformats.org/officeDocument/2006/math">
                    <m:r>
                      <a:rPr lang="ru-RU" sz="3200" i="1"/>
                      <m:t>𝑦</m:t>
                    </m:r>
                    <m:r>
                      <a:rPr lang="ru-RU" sz="3200" i="1"/>
                      <m:t>=</m:t>
                    </m:r>
                    <m:rad>
                      <m:radPr>
                        <m:degHide m:val="on"/>
                        <m:ctrlPr>
                          <a:rPr lang="en-US" sz="3200" i="1"/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/>
                            </m:ctrlPr>
                          </m:sSupPr>
                          <m:e>
                            <m:r>
                              <a:rPr lang="ru-RU" sz="3200" i="1"/>
                              <m:t>𝑥</m:t>
                            </m:r>
                          </m:e>
                          <m:sup>
                            <m:r>
                              <a:rPr lang="ru-RU" sz="3200" i="1"/>
                              <m:t>2</m:t>
                            </m:r>
                          </m:sup>
                        </m:sSup>
                        <m:r>
                          <a:rPr lang="ru-RU" sz="3200" i="1"/>
                          <m:t>−4</m:t>
                        </m:r>
                        <m:r>
                          <a:rPr lang="en-US" sz="3200" i="1"/>
                          <m:t>𝑥</m:t>
                        </m:r>
                        <m:r>
                          <a:rPr lang="ru-RU" sz="3200" i="1"/>
                          <m:t>+13</m:t>
                        </m:r>
                      </m:e>
                    </m:rad>
                    <m:r>
                      <a:rPr lang="ru-RU" sz="3200" i="1"/>
                      <m:t>−</m:t>
                    </m:r>
                    <m:rad>
                      <m:radPr>
                        <m:degHide m:val="on"/>
                        <m:ctrlPr>
                          <a:rPr lang="en-US" sz="3200" i="1"/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/>
                            </m:ctrlPr>
                          </m:sSupPr>
                          <m:e>
                            <m:r>
                              <a:rPr lang="ru-RU" sz="3200" i="1"/>
                              <m:t>𝑥</m:t>
                            </m:r>
                          </m:e>
                          <m:sup>
                            <m:r>
                              <a:rPr lang="ru-RU" sz="3200" i="1"/>
                              <m:t>2</m:t>
                            </m:r>
                          </m:sup>
                        </m:sSup>
                        <m:r>
                          <a:rPr lang="ru-RU" sz="3200" i="1"/>
                          <m:t>−4</m:t>
                        </m:r>
                        <m:r>
                          <a:rPr lang="en-US" sz="3200" i="1"/>
                          <m:t>𝑥</m:t>
                        </m:r>
                        <m:r>
                          <a:rPr lang="ru-RU" sz="3200" i="1"/>
                          <m:t>+5</m:t>
                        </m:r>
                      </m:e>
                    </m:rad>
                  </m:oMath>
                </a14:m>
                <a:r>
                  <a:rPr lang="ru-RU" sz="3200" dirty="0"/>
                  <a:t>       </a:t>
                </a:r>
              </a:p>
              <a:p>
                <a:r>
                  <a:rPr lang="ru-RU" sz="3200" dirty="0"/>
                  <a:t>11)  </a:t>
                </a:r>
                <a14:m>
                  <m:oMath xmlns:m="http://schemas.openxmlformats.org/officeDocument/2006/math">
                    <m:r>
                      <a:rPr lang="ru-RU" sz="3200" i="1"/>
                      <m:t> </m:t>
                    </m:r>
                    <m:r>
                      <a:rPr lang="ru-RU" sz="3200" i="1"/>
                      <m:t>𝑦</m:t>
                    </m:r>
                    <m:r>
                      <a:rPr lang="ru-RU" sz="3200" i="1"/>
                      <m:t>=2</m:t>
                    </m:r>
                    <m:r>
                      <a:rPr lang="en-US" sz="3200" i="1"/>
                      <m:t>𝑥</m:t>
                    </m:r>
                    <m:r>
                      <a:rPr lang="ru-RU" sz="3200" i="1"/>
                      <m:t>+2−6</m:t>
                    </m:r>
                    <m:rad>
                      <m:radPr>
                        <m:degHide m:val="on"/>
                        <m:ctrlPr>
                          <a:rPr lang="en-US" sz="3200" i="1"/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/>
                            </m:ctrlPr>
                          </m:sSupPr>
                          <m:e>
                            <m:r>
                              <a:rPr lang="ru-RU" sz="3200" i="1"/>
                              <m:t>𝑥</m:t>
                            </m:r>
                          </m:e>
                          <m:sup>
                            <m:r>
                              <a:rPr lang="ru-RU" sz="3200" i="1"/>
                              <m:t>2</m:t>
                            </m:r>
                          </m:sup>
                        </m:sSup>
                        <m:r>
                          <a:rPr lang="ru-RU" sz="3200" i="1"/>
                          <m:t>−7</m:t>
                        </m:r>
                      </m:e>
                    </m:rad>
                  </m:oMath>
                </a14:m>
                <a:r>
                  <a:rPr lang="ru-RU" sz="3200" dirty="0"/>
                  <a:t>        12) </a:t>
                </a:r>
                <a14:m>
                  <m:oMath xmlns:m="http://schemas.openxmlformats.org/officeDocument/2006/math">
                    <m:r>
                      <a:rPr lang="ru-RU" sz="3200" i="1"/>
                      <m:t>𝑦</m:t>
                    </m:r>
                    <m:r>
                      <a:rPr lang="ru-RU" sz="3200" i="1"/>
                      <m:t>=</m:t>
                    </m:r>
                    <m:sSup>
                      <m:sSupPr>
                        <m:ctrlPr>
                          <a:rPr lang="en-US" sz="3200" i="1"/>
                        </m:ctrlPr>
                      </m:sSupPr>
                      <m:e>
                        <m:r>
                          <a:rPr lang="ru-RU" sz="3200" i="1"/>
                          <m:t>𝑡𝑔</m:t>
                        </m:r>
                      </m:e>
                      <m:sup>
                        <m:r>
                          <a:rPr lang="ru-RU" sz="3200" i="1"/>
                          <m:t>2</m:t>
                        </m:r>
                      </m:sup>
                    </m:sSup>
                    <m:r>
                      <a:rPr lang="ru-RU" sz="3200" i="1"/>
                      <m:t>𝑥</m:t>
                    </m:r>
                    <m:r>
                      <a:rPr lang="ru-RU" sz="3200" i="1"/>
                      <m:t>+</m:t>
                    </m:r>
                    <m:r>
                      <a:rPr lang="ru-RU" sz="3200" i="1"/>
                      <m:t>𝑐</m:t>
                    </m:r>
                    <m:sSup>
                      <m:sSupPr>
                        <m:ctrlPr>
                          <a:rPr lang="en-US" sz="3200" i="1"/>
                        </m:ctrlPr>
                      </m:sSupPr>
                      <m:e>
                        <m:r>
                          <a:rPr lang="ru-RU" sz="3200" i="1"/>
                          <m:t>𝑡𝑔</m:t>
                        </m:r>
                      </m:e>
                      <m:sup>
                        <m:r>
                          <a:rPr lang="ru-RU" sz="3200" i="1"/>
                          <m:t>2</m:t>
                        </m:r>
                      </m:sup>
                    </m:sSup>
                    <m:r>
                      <a:rPr lang="ru-RU" sz="3200" i="1"/>
                      <m:t>𝑥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BF9D3E41-330E-4DC2-8FF2-87E803A71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015" y="1214652"/>
                <a:ext cx="9526137" cy="4882427"/>
              </a:xfrm>
              <a:prstGeom prst="rect">
                <a:avLst/>
              </a:prstGeom>
              <a:blipFill>
                <a:blip r:embed="rId2"/>
                <a:stretch>
                  <a:fillRect l="-1599" t="-1623" b="-3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075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5771</TotalTime>
  <Words>2635</Words>
  <Application>Microsoft Office PowerPoint</Application>
  <PresentationFormat>Широкоэкранный</PresentationFormat>
  <Paragraphs>247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Тема Office</vt:lpstr>
      <vt:lpstr>Функции,  свойства и графики </vt:lpstr>
      <vt:lpstr>Область определения функции</vt:lpstr>
      <vt:lpstr>Область определения функции</vt:lpstr>
      <vt:lpstr>Область определения функции</vt:lpstr>
      <vt:lpstr>Домашнее задание</vt:lpstr>
      <vt:lpstr>Домашнее задание</vt:lpstr>
      <vt:lpstr>Ограниченность функций</vt:lpstr>
      <vt:lpstr>Ограниченность функций</vt:lpstr>
      <vt:lpstr>Домашнее задание</vt:lpstr>
      <vt:lpstr>Домашнее задание</vt:lpstr>
      <vt:lpstr>Монотонность функций</vt:lpstr>
      <vt:lpstr>Домашнее задание</vt:lpstr>
      <vt:lpstr>Четность/нечетность</vt:lpstr>
      <vt:lpstr>Домашнее задание</vt:lpstr>
      <vt:lpstr>График функции</vt:lpstr>
      <vt:lpstr>Домашнее задание</vt:lpstr>
      <vt:lpstr>Простейшие параметры</vt:lpstr>
      <vt:lpstr>Домашнее задание</vt:lpstr>
      <vt:lpstr>Линейные уравнения и неравенства</vt:lpstr>
      <vt:lpstr>Домашнее задание</vt:lpstr>
      <vt:lpstr>Квадратичные  уравнения</vt:lpstr>
      <vt:lpstr>Квадратичные  уравнения</vt:lpstr>
      <vt:lpstr>Домашнее задание</vt:lpstr>
      <vt:lpstr>Домашнее задание</vt:lpstr>
      <vt:lpstr>Квадратичные неравенства</vt:lpstr>
      <vt:lpstr>Домашнее задание</vt:lpstr>
      <vt:lpstr>Расположение корней квадратного трехчлена </vt:lpstr>
      <vt:lpstr>Расположение корней квадратного трехчлена </vt:lpstr>
      <vt:lpstr>Домашнее задание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Функции,  свойства и графики</dc:title>
  <dc:creator>Svetlana Unuchek</dc:creator>
  <cp:lastModifiedBy>Svetlana Unuchek</cp:lastModifiedBy>
  <cp:revision>39</cp:revision>
  <dcterms:created xsi:type="dcterms:W3CDTF">2019-10-27T14:33:26Z</dcterms:created>
  <dcterms:modified xsi:type="dcterms:W3CDTF">2019-10-31T14:44:41Z</dcterms:modified>
</cp:coreProperties>
</file>