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6" r:id="rId5"/>
    <p:sldId id="258" r:id="rId6"/>
    <p:sldId id="268" r:id="rId7"/>
    <p:sldId id="262" r:id="rId8"/>
    <p:sldId id="267" r:id="rId9"/>
    <p:sldId id="263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2EB1C-C4EB-4447-89EC-77CB2FD4C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A4FC01-CDF6-410A-AF63-E825F4B45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1CD30C-4663-4FBC-9EF8-6A8E65BE0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C46346-BD5F-4D49-A065-4F6F92FD4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18EEC5-2E39-4185-AA70-AF321143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0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2BB50-AA4F-4B8F-8BB7-CF4F53CBB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9F914D-8F70-47BD-A237-0DD09764F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02520D-C4DB-486A-BAE5-71C0454B9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C3E41B-AD64-4D95-95DE-792E4A67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826EFF-C456-4591-86D2-504E1875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6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D7D9B7E-0E70-460E-9370-01EA9DE2E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B65EE9-B344-4993-918E-CCB0C9D24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E3EE70-D2E8-4C50-B35B-828A53B87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5BD740-8604-4436-9FDC-F1013DCE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D8771C-24A9-4C56-9281-914FB949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0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09023E-C8AA-47B8-B9B2-9E563164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4A9E5D-973A-4936-99EC-A4B997950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C29787-EC55-4D9D-A403-CE39C1E6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7655FF-5597-4592-B82C-241114783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291ED1-06E1-4C73-851C-3A037021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F62B0-5EAF-463C-ADB4-4331863D5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B20F49-D51D-4C8B-A625-DA7DE554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957BE-E8D7-451B-97BB-AA5C63C0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01400B-0CEF-4920-95EF-05615F906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41C014-9C9D-4192-B634-05DAD88FF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6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41FC6-4C2C-4159-84BD-32C92DAC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5B0C0F-0472-451D-9898-4659568578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FC766F-ECBD-460B-BB6E-43036C3C0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7AED7A-B6E7-4752-B69E-CC3D5EC50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1D1D0F-7124-427F-A60E-2A321132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7F7034-91C8-4A0A-A96D-608CAB3A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1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AD683D-2FEC-4C76-B5A8-448583F31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FF22BD-C453-4ACE-9555-FA9F733E9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949E95-025E-45DE-805A-BA948FD59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685F1F-E0D4-499E-A0AB-9BBAA6716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FC389F9-FD1A-47A9-9858-1563C97F2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26528D5-E47C-4475-BFC5-80807D96F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476194A-EF87-4EF2-A95A-5D03D2C6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8282C4B-4070-420A-9DF0-E2A84C5C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8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67900-4CC9-47C4-9237-E4BB2C935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3222486-44EE-4193-87FF-2A6F173CA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C66B82-B218-45C3-AC88-B021D7F92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ED9779C-02B6-41D5-8333-D448F64E2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0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69B6A90-69EC-4EF0-877E-FB8B805A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EC483B5-55B5-4FAA-9208-6FC99C76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6951C5-9C59-4354-AE0E-F7874D4E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3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50F04-E95D-41FC-AEC9-1AF0BBF0A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72BEE0-BCA2-4298-A7E8-736E94703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2C39CC-53AE-4BF8-9AD2-468CA6885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8CEA35-A8FF-4E25-9129-A9777490C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D71378-3B4F-495B-9DE3-84898B26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B8608D-713D-4F6C-A77E-24A19B8F9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9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2279E-031A-47EA-934B-ACD00FF1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40DCB88-DCF0-426E-B285-9E679C3A01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EC911A-2C0D-4AE3-BFD3-D27B76153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2D0FBD-A56C-4A57-9666-56903FF4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1093A4-1C85-4B00-81CF-F54CEF5D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BE9492-BED2-4155-9F76-3EA84F15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7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440A6-7ED9-4888-B51A-11053733F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4CAB4C-645B-40F6-9AA4-DC69D8406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98EBD3-FA6F-4B4A-A154-C8E0D5FBA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1EBBB-1D75-4091-B1BD-D9225B99131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51FB2F-AD6F-41C7-AA79-893171AA8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8D71C0-05ED-492E-B276-36F3557F2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4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624E8D-3159-46DD-AB2C-817BA03BAA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Векторно-координатный</a:t>
            </a:r>
            <a:br>
              <a:rPr lang="ru-RU" dirty="0"/>
            </a:br>
            <a:r>
              <a:rPr lang="ru-RU" dirty="0"/>
              <a:t>метод 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77541E-190D-446A-91B9-55293D09A3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Занятия 2-</a:t>
            </a:r>
            <a:r>
              <a:rPr lang="en-US" sz="3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8248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9EAEA-D6F9-49E7-BD0C-30EF42069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382" y="189343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Задачи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FA92FC-7DFC-49B5-9A65-1D2B8853F2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41951"/>
                <a:ext cx="10515600" cy="4770483"/>
              </a:xfrm>
            </p:spPr>
            <p:txBody>
              <a:bodyPr>
                <a:normAutofit fontScale="25000" lnSpcReduction="20000"/>
              </a:bodyPr>
              <a:lstStyle/>
              <a:p>
                <a:pPr marL="514350" indent="-514350" algn="just">
                  <a:buFont typeface="+mj-lt"/>
                  <a:buAutoNum type="arabicPeriod"/>
                </a:pPr>
                <a:r>
                  <a:rPr lang="ru-RU" sz="11200" dirty="0"/>
                  <a:t>В прямоугольном параллелепипеде </a:t>
                </a:r>
                <a:r>
                  <a:rPr lang="en-US" sz="11200" dirty="0"/>
                  <a:t>ABCDA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B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C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D</a:t>
                </a:r>
                <a:r>
                  <a:rPr lang="ru-RU" sz="11200" baseline="-25000" dirty="0"/>
                  <a:t>1</a:t>
                </a:r>
                <a:r>
                  <a:rPr lang="ru-RU" sz="11200" dirty="0"/>
                  <a:t>  </a:t>
                </a:r>
                <a:r>
                  <a:rPr lang="en-US" sz="11200" dirty="0"/>
                  <a:t>AB</a:t>
                </a:r>
                <a:r>
                  <a:rPr lang="ru-RU" sz="11200" dirty="0"/>
                  <a:t>=2, </a:t>
                </a:r>
                <a:r>
                  <a:rPr lang="en-US" sz="11200" dirty="0"/>
                  <a:t>AD</a:t>
                </a:r>
                <a:r>
                  <a:rPr lang="ru-RU" sz="11200" dirty="0"/>
                  <a:t>=</a:t>
                </a:r>
                <a:r>
                  <a:rPr lang="en-US" sz="11200" dirty="0"/>
                  <a:t>AA</a:t>
                </a:r>
                <a:r>
                  <a:rPr lang="ru-RU" sz="11200" baseline="-25000" dirty="0"/>
                  <a:t>1</a:t>
                </a:r>
                <a:r>
                  <a:rPr lang="ru-RU" sz="11200" dirty="0"/>
                  <a:t>=1.  Найдите угол между прямой </a:t>
                </a:r>
                <a:r>
                  <a:rPr lang="en-US" sz="11200" dirty="0"/>
                  <a:t>AB</a:t>
                </a:r>
                <a:r>
                  <a:rPr lang="ru-RU" sz="11200" baseline="-25000" dirty="0"/>
                  <a:t>1</a:t>
                </a:r>
                <a:r>
                  <a:rPr lang="ru-RU" sz="11200" dirty="0"/>
                  <a:t> и плоскостью </a:t>
                </a:r>
                <a:r>
                  <a:rPr lang="en-US" sz="11200" dirty="0"/>
                  <a:t>ABC</a:t>
                </a:r>
                <a:r>
                  <a:rPr lang="en-US" sz="11200" baseline="-25000" dirty="0"/>
                  <a:t>1</a:t>
                </a:r>
                <a:r>
                  <a:rPr lang="en-US" sz="11200" dirty="0"/>
                  <a:t> </a:t>
                </a:r>
                <a:r>
                  <a:rPr lang="en-US" sz="11200" baseline="-25000" dirty="0"/>
                  <a:t>.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ru-RU" sz="11200" dirty="0"/>
                  <a:t>В прямоугольном параллелепипеде </a:t>
                </a:r>
                <a:r>
                  <a:rPr lang="en-US" sz="11200" dirty="0"/>
                  <a:t>ABCDA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B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C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D</a:t>
                </a:r>
                <a:r>
                  <a:rPr lang="ru-RU" sz="11200" baseline="-25000" dirty="0"/>
                  <a:t>1 </a:t>
                </a:r>
                <a:r>
                  <a:rPr lang="ru-RU" sz="11200" dirty="0"/>
                  <a:t>известны ребра: </a:t>
                </a:r>
                <a:r>
                  <a:rPr lang="en-US" sz="11200" dirty="0"/>
                  <a:t>AA</a:t>
                </a:r>
                <a:r>
                  <a:rPr lang="ru-RU" sz="11200" baseline="-25000" dirty="0"/>
                  <a:t>1</a:t>
                </a:r>
                <a:r>
                  <a:rPr lang="ru-RU" sz="11200" dirty="0"/>
                  <a:t>=4, </a:t>
                </a:r>
                <a:r>
                  <a:rPr lang="en-US" sz="11200" dirty="0"/>
                  <a:t>A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D</a:t>
                </a:r>
                <a:r>
                  <a:rPr lang="ru-RU" sz="11200" baseline="-25000" dirty="0"/>
                  <a:t>1</a:t>
                </a:r>
                <a:r>
                  <a:rPr lang="ru-RU" sz="11200" dirty="0"/>
                  <a:t>=6, </a:t>
                </a:r>
                <a:r>
                  <a:rPr lang="en-US" sz="11200" dirty="0"/>
                  <a:t>CC</a:t>
                </a:r>
                <a:r>
                  <a:rPr lang="ru-RU" sz="11200" baseline="-25000" dirty="0"/>
                  <a:t>1</a:t>
                </a:r>
                <a:r>
                  <a:rPr lang="ru-RU" sz="11200" dirty="0"/>
                  <a:t>=6. Найдите угол между плоскостью  </a:t>
                </a:r>
                <a:r>
                  <a:rPr lang="en-US" sz="11200" dirty="0"/>
                  <a:t>ADD</a:t>
                </a:r>
                <a:r>
                  <a:rPr lang="ru-RU" sz="11200" baseline="-25000" dirty="0"/>
                  <a:t>1</a:t>
                </a:r>
                <a:r>
                  <a:rPr lang="ru-RU" sz="11200" dirty="0"/>
                  <a:t> и  прямой, проходящей через середины ребер </a:t>
                </a:r>
                <a:r>
                  <a:rPr lang="en-US" sz="11200" dirty="0"/>
                  <a:t>AB </a:t>
                </a:r>
                <a:r>
                  <a:rPr lang="ru-RU" sz="11200" dirty="0"/>
                  <a:t>и </a:t>
                </a:r>
                <a:r>
                  <a:rPr lang="en-US" sz="11200" dirty="0"/>
                  <a:t>B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C</a:t>
                </a:r>
                <a:r>
                  <a:rPr lang="ru-RU" sz="11200" baseline="-25000" dirty="0"/>
                  <a:t>1 </a:t>
                </a:r>
                <a:endParaRPr lang="en-US" sz="11200" baseline="-25000" dirty="0"/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ru-RU" sz="11200" dirty="0"/>
                  <a:t>Основанием прямой призмы </a:t>
                </a:r>
                <a:r>
                  <a:rPr lang="en-US" sz="11200" dirty="0"/>
                  <a:t>ABCA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B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C</a:t>
                </a:r>
                <a:r>
                  <a:rPr lang="ru-RU" sz="11200" baseline="-25000" dirty="0"/>
                  <a:t>1 </a:t>
                </a:r>
                <a:r>
                  <a:rPr lang="ru-RU" sz="11200" dirty="0"/>
                  <a:t> является прямоугольный треугольник </a:t>
                </a:r>
                <a:r>
                  <a:rPr lang="en-US" sz="11200" dirty="0"/>
                  <a:t>ABC </a:t>
                </a:r>
                <a:r>
                  <a:rPr lang="ru-RU" sz="11200" dirty="0"/>
                  <a:t>с гипотенузой  </a:t>
                </a:r>
                <a:r>
                  <a:rPr lang="en-US" sz="11200" dirty="0"/>
                  <a:t>AB</a:t>
                </a:r>
                <a:r>
                  <a:rPr lang="ru-RU" sz="11200" dirty="0"/>
                  <a:t>=5 и катетом </a:t>
                </a:r>
                <a:r>
                  <a:rPr lang="en-US" sz="11200" dirty="0"/>
                  <a:t>BC</a:t>
                </a:r>
                <a:r>
                  <a:rPr lang="ru-RU" sz="112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1200" i="1"/>
                        </m:ctrlPr>
                      </m:radPr>
                      <m:deg/>
                      <m:e>
                        <m:r>
                          <a:rPr lang="ru-RU" sz="11200" i="1"/>
                          <m:t>5</m:t>
                        </m:r>
                      </m:e>
                    </m:rad>
                  </m:oMath>
                </a14:m>
                <a:r>
                  <a:rPr lang="ru-RU" sz="11200" dirty="0"/>
                  <a:t> . Высота призмы равна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1200" i="1"/>
                        </m:ctrlPr>
                      </m:radPr>
                      <m:deg/>
                      <m:e>
                        <m:r>
                          <a:rPr lang="ru-RU" sz="11200" i="1"/>
                          <m:t>3 </m:t>
                        </m:r>
                      </m:e>
                    </m:rad>
                    <m:r>
                      <a:rPr lang="ru-RU" sz="11200" i="1"/>
                      <m:t>. </m:t>
                    </m:r>
                  </m:oMath>
                </a14:m>
                <a:r>
                  <a:rPr lang="ru-RU" sz="11200" dirty="0"/>
                  <a:t>Найдите угол между прямой С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B</a:t>
                </a:r>
                <a:r>
                  <a:rPr lang="ru-RU" sz="11200" dirty="0"/>
                  <a:t>   и плоскостью </a:t>
                </a:r>
                <a:r>
                  <a:rPr lang="en-US" sz="11200" dirty="0"/>
                  <a:t>ABB</a:t>
                </a:r>
                <a:r>
                  <a:rPr lang="ru-RU" sz="11200" baseline="-25000" dirty="0"/>
                  <a:t>1</a:t>
                </a:r>
                <a:r>
                  <a:rPr lang="ru-RU" sz="11200" dirty="0"/>
                  <a:t> </a:t>
                </a:r>
                <a:endParaRPr lang="en-US" sz="11200" baseline="-25000" dirty="0"/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ru-RU" sz="11200" dirty="0"/>
                  <a:t>Длины всех ребер правильной четырёхугольной пирамиды </a:t>
                </a:r>
                <a:r>
                  <a:rPr lang="en-US" sz="11200" dirty="0"/>
                  <a:t>PABCD</a:t>
                </a:r>
                <a:r>
                  <a:rPr lang="ru-RU" sz="11200" dirty="0"/>
                  <a:t>  с вершиной </a:t>
                </a:r>
                <a:r>
                  <a:rPr lang="en-US" sz="11200" dirty="0"/>
                  <a:t>P </a:t>
                </a:r>
                <a:r>
                  <a:rPr lang="ru-RU" sz="11200" dirty="0"/>
                  <a:t>равны между собой. Найдите угол между прямой </a:t>
                </a:r>
                <a:r>
                  <a:rPr lang="en-US" sz="11200" dirty="0"/>
                  <a:t>BM </a:t>
                </a:r>
                <a:r>
                  <a:rPr lang="ru-RU" sz="11200" dirty="0"/>
                  <a:t>и плоскостью </a:t>
                </a:r>
                <a:r>
                  <a:rPr lang="en-US" sz="11200" dirty="0"/>
                  <a:t>BDP</a:t>
                </a:r>
                <a:r>
                  <a:rPr lang="ru-RU" sz="11200" dirty="0"/>
                  <a:t>, если точка </a:t>
                </a:r>
                <a:r>
                  <a:rPr lang="en-US" sz="11200" dirty="0"/>
                  <a:t>M </a:t>
                </a:r>
                <a:r>
                  <a:rPr lang="ru-RU" sz="11200" dirty="0"/>
                  <a:t>— середина бокового ребра пирамиды </a:t>
                </a:r>
                <a:r>
                  <a:rPr lang="en-US" sz="11200" dirty="0"/>
                  <a:t>AP.</a:t>
                </a:r>
              </a:p>
              <a:p>
                <a:pPr marL="0" indent="0">
                  <a:buNone/>
                </a:pPr>
                <a:endParaRPr lang="en-US" sz="128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44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51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5100" baseline="-250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baseline="-25000" dirty="0"/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FA92FC-7DFC-49B5-9A65-1D2B8853F2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41951"/>
                <a:ext cx="10515600" cy="4770483"/>
              </a:xfrm>
              <a:blipFill>
                <a:blip r:embed="rId2"/>
                <a:stretch>
                  <a:fillRect l="-1217" t="-3708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1398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9EAEA-D6F9-49E7-BD0C-30EF42069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Домашнее задание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FA92FC-7DFC-49B5-9A65-1D2B8853F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4374"/>
            <a:ext cx="10515600" cy="524277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ru-RU" dirty="0"/>
              <a:t>В прямоугольном параллелепипеде </a:t>
            </a:r>
            <a:r>
              <a:rPr lang="en-US" dirty="0"/>
              <a:t>ABCDA</a:t>
            </a:r>
            <a:r>
              <a:rPr lang="ru-RU" baseline="-25000" dirty="0"/>
              <a:t>1</a:t>
            </a:r>
            <a:r>
              <a:rPr lang="en-US" dirty="0"/>
              <a:t>B</a:t>
            </a:r>
            <a:r>
              <a:rPr lang="ru-RU" baseline="-25000" dirty="0"/>
              <a:t>1</a:t>
            </a:r>
            <a:r>
              <a:rPr lang="en-US" dirty="0"/>
              <a:t>C</a:t>
            </a:r>
            <a:r>
              <a:rPr lang="ru-RU" baseline="-25000" dirty="0"/>
              <a:t>1</a:t>
            </a:r>
            <a:r>
              <a:rPr lang="en-US" dirty="0"/>
              <a:t>D</a:t>
            </a:r>
            <a:r>
              <a:rPr lang="ru-RU" baseline="-25000" dirty="0"/>
              <a:t>1</a:t>
            </a:r>
            <a:r>
              <a:rPr lang="ru-RU" dirty="0"/>
              <a:t>  </a:t>
            </a:r>
            <a:r>
              <a:rPr lang="en-US" dirty="0"/>
              <a:t>AB</a:t>
            </a:r>
            <a:r>
              <a:rPr lang="ru-RU" dirty="0"/>
              <a:t>=1, </a:t>
            </a:r>
            <a:r>
              <a:rPr lang="en-US" dirty="0"/>
              <a:t>AD</a:t>
            </a:r>
            <a:r>
              <a:rPr lang="ru-RU" dirty="0"/>
              <a:t>=</a:t>
            </a:r>
            <a:r>
              <a:rPr lang="en-US" dirty="0"/>
              <a:t>AA</a:t>
            </a:r>
            <a:r>
              <a:rPr lang="ru-RU" baseline="-25000" dirty="0"/>
              <a:t>1</a:t>
            </a:r>
            <a:r>
              <a:rPr lang="ru-RU" dirty="0"/>
              <a:t>=2 . Найдите угол между прямой </a:t>
            </a:r>
            <a:r>
              <a:rPr lang="en-US" dirty="0"/>
              <a:t>AB</a:t>
            </a:r>
            <a:r>
              <a:rPr lang="ru-RU" baseline="-25000" dirty="0"/>
              <a:t>1</a:t>
            </a:r>
            <a:r>
              <a:rPr lang="ru-RU" dirty="0"/>
              <a:t> и плоскостью </a:t>
            </a:r>
            <a:r>
              <a:rPr lang="en-US" dirty="0"/>
              <a:t>ABC</a:t>
            </a:r>
            <a:r>
              <a:rPr lang="en-US" baseline="-25000" dirty="0"/>
              <a:t>1</a:t>
            </a:r>
            <a:r>
              <a:rPr lang="en-US" dirty="0"/>
              <a:t>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/>
              <a:t>Длины всех ребер правильной четырёхугольной пирамиды </a:t>
            </a:r>
            <a:r>
              <a:rPr lang="en-US" dirty="0"/>
              <a:t>SABCD</a:t>
            </a:r>
            <a:r>
              <a:rPr lang="ru-RU" dirty="0"/>
              <a:t>  с вершиной </a:t>
            </a:r>
            <a:r>
              <a:rPr lang="en-US" dirty="0"/>
              <a:t>S </a:t>
            </a:r>
            <a:r>
              <a:rPr lang="ru-RU" dirty="0"/>
              <a:t>равны между собой. Найдите угол между прямой </a:t>
            </a:r>
            <a:r>
              <a:rPr lang="en-US" dirty="0"/>
              <a:t>BM </a:t>
            </a:r>
            <a:r>
              <a:rPr lang="ru-RU" dirty="0"/>
              <a:t>и плоскостью </a:t>
            </a:r>
            <a:r>
              <a:rPr lang="en-US" dirty="0"/>
              <a:t>BDS</a:t>
            </a:r>
            <a:r>
              <a:rPr lang="ru-RU" dirty="0"/>
              <a:t>, если точка </a:t>
            </a:r>
            <a:r>
              <a:rPr lang="en-US" dirty="0"/>
              <a:t>M </a:t>
            </a:r>
            <a:r>
              <a:rPr lang="ru-RU" dirty="0"/>
              <a:t>— середина бокового ребра пирамиды </a:t>
            </a:r>
            <a:r>
              <a:rPr lang="en-US" dirty="0"/>
              <a:t>CS</a:t>
            </a:r>
            <a:r>
              <a:rPr lang="en-US" baseline="-25000" dirty="0"/>
              <a:t>.</a:t>
            </a: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/>
              <a:t>В прямоугольном параллелепипеде </a:t>
            </a:r>
            <a:r>
              <a:rPr lang="en-US" dirty="0"/>
              <a:t>ABCDA</a:t>
            </a:r>
            <a:r>
              <a:rPr lang="ru-RU" baseline="-25000" dirty="0"/>
              <a:t>1</a:t>
            </a:r>
            <a:r>
              <a:rPr lang="en-US" dirty="0"/>
              <a:t>B</a:t>
            </a:r>
            <a:r>
              <a:rPr lang="ru-RU" baseline="-25000" dirty="0"/>
              <a:t>1</a:t>
            </a:r>
            <a:r>
              <a:rPr lang="en-US" dirty="0"/>
              <a:t>C</a:t>
            </a:r>
            <a:r>
              <a:rPr lang="ru-RU" baseline="-25000" dirty="0"/>
              <a:t>1</a:t>
            </a:r>
            <a:r>
              <a:rPr lang="en-US" dirty="0"/>
              <a:t>D</a:t>
            </a:r>
            <a:r>
              <a:rPr lang="ru-RU" baseline="-25000" dirty="0"/>
              <a:t>1 </a:t>
            </a:r>
            <a:r>
              <a:rPr lang="ru-RU" dirty="0"/>
              <a:t> найдите угол между плоскостью </a:t>
            </a:r>
            <a:r>
              <a:rPr lang="en-US" dirty="0"/>
              <a:t>AA</a:t>
            </a:r>
            <a:r>
              <a:rPr lang="en-US" baseline="-25000" dirty="0"/>
              <a:t>1</a:t>
            </a:r>
            <a:r>
              <a:rPr lang="en-US" dirty="0"/>
              <a:t>C </a:t>
            </a:r>
            <a:r>
              <a:rPr lang="ru-RU" dirty="0"/>
              <a:t>и прямой </a:t>
            </a:r>
            <a:r>
              <a:rPr lang="en-US" dirty="0"/>
              <a:t>AB, </a:t>
            </a:r>
            <a:r>
              <a:rPr lang="ru-RU" dirty="0"/>
              <a:t>если </a:t>
            </a:r>
            <a:r>
              <a:rPr lang="en-US" dirty="0"/>
              <a:t>AA</a:t>
            </a:r>
            <a:r>
              <a:rPr lang="en-US" baseline="-25000" dirty="0"/>
              <a:t>1</a:t>
            </a:r>
            <a:r>
              <a:rPr lang="en-US" dirty="0"/>
              <a:t>=3, AB=4, BC=4</a:t>
            </a:r>
            <a:r>
              <a:rPr lang="en-US" baseline="-25000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/>
              <a:t>В прямоугольном параллелепипеде </a:t>
            </a:r>
            <a:r>
              <a:rPr lang="en-US" dirty="0"/>
              <a:t>ABCDA</a:t>
            </a:r>
            <a:r>
              <a:rPr lang="ru-RU" baseline="-25000" dirty="0"/>
              <a:t>1</a:t>
            </a:r>
            <a:r>
              <a:rPr lang="en-US" dirty="0"/>
              <a:t>B</a:t>
            </a:r>
            <a:r>
              <a:rPr lang="ru-RU" baseline="-25000" dirty="0"/>
              <a:t>1</a:t>
            </a:r>
            <a:r>
              <a:rPr lang="en-US" dirty="0"/>
              <a:t>C</a:t>
            </a:r>
            <a:r>
              <a:rPr lang="ru-RU" baseline="-25000" dirty="0"/>
              <a:t>1</a:t>
            </a:r>
            <a:r>
              <a:rPr lang="en-US" dirty="0"/>
              <a:t>D</a:t>
            </a:r>
            <a:r>
              <a:rPr lang="ru-RU" baseline="-25000" dirty="0"/>
              <a:t>1 </a:t>
            </a:r>
            <a:r>
              <a:rPr lang="ru-RU" dirty="0"/>
              <a:t>известны ребра:</a:t>
            </a:r>
            <a:r>
              <a:rPr lang="en-US" dirty="0"/>
              <a:t>AB=10,  BC</a:t>
            </a:r>
            <a:r>
              <a:rPr lang="ru-RU" dirty="0"/>
              <a:t>=</a:t>
            </a:r>
            <a:r>
              <a:rPr lang="en-US" dirty="0"/>
              <a:t>12,</a:t>
            </a:r>
            <a:r>
              <a:rPr lang="ru-RU" dirty="0"/>
              <a:t> </a:t>
            </a:r>
            <a:r>
              <a:rPr lang="en-US" dirty="0"/>
              <a:t>CC</a:t>
            </a:r>
            <a:r>
              <a:rPr lang="ru-RU" baseline="-25000" dirty="0"/>
              <a:t>1</a:t>
            </a:r>
            <a:r>
              <a:rPr lang="ru-RU" dirty="0"/>
              <a:t>=</a:t>
            </a:r>
            <a:r>
              <a:rPr lang="en-US" dirty="0"/>
              <a:t>6,5 . </a:t>
            </a:r>
            <a:r>
              <a:rPr lang="ru-RU" dirty="0"/>
              <a:t>Найдите угол между плоскостью  </a:t>
            </a:r>
            <a:r>
              <a:rPr lang="en-US" dirty="0"/>
              <a:t>ABC</a:t>
            </a:r>
            <a:r>
              <a:rPr lang="ru-RU" dirty="0"/>
              <a:t> и  прямой, проходящей через середины ребер </a:t>
            </a:r>
            <a:r>
              <a:rPr lang="en-US" dirty="0"/>
              <a:t>A </a:t>
            </a:r>
            <a:r>
              <a:rPr lang="en-US" dirty="0" err="1"/>
              <a:t>A</a:t>
            </a:r>
            <a:r>
              <a:rPr lang="ru-RU" baseline="-25000" dirty="0"/>
              <a:t>1 </a:t>
            </a:r>
            <a:r>
              <a:rPr lang="en-US" baseline="-25000" dirty="0"/>
              <a:t> </a:t>
            </a:r>
            <a:r>
              <a:rPr lang="ru-RU" dirty="0"/>
              <a:t>и </a:t>
            </a:r>
            <a:r>
              <a:rPr lang="en-US" dirty="0"/>
              <a:t>D</a:t>
            </a:r>
            <a:r>
              <a:rPr lang="ru-RU" baseline="-25000" dirty="0"/>
              <a:t>1</a:t>
            </a:r>
            <a:r>
              <a:rPr lang="en-US" dirty="0"/>
              <a:t>C</a:t>
            </a:r>
            <a:r>
              <a:rPr lang="ru-RU" baseline="-25000" dirty="0"/>
              <a:t>1</a:t>
            </a:r>
            <a:endParaRPr lang="en-US" baseline="-250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/>
              <a:t>В прямоугольном параллелепипеде </a:t>
            </a:r>
            <a:r>
              <a:rPr lang="en-US" dirty="0"/>
              <a:t>ABCDA</a:t>
            </a:r>
            <a:r>
              <a:rPr lang="ru-RU" baseline="-25000" dirty="0"/>
              <a:t>1</a:t>
            </a:r>
            <a:r>
              <a:rPr lang="en-US" dirty="0"/>
              <a:t>B</a:t>
            </a:r>
            <a:r>
              <a:rPr lang="ru-RU" baseline="-25000" dirty="0"/>
              <a:t>1</a:t>
            </a:r>
            <a:r>
              <a:rPr lang="en-US" dirty="0"/>
              <a:t>C</a:t>
            </a:r>
            <a:r>
              <a:rPr lang="ru-RU" baseline="-25000" dirty="0"/>
              <a:t>1</a:t>
            </a:r>
            <a:r>
              <a:rPr lang="en-US" dirty="0"/>
              <a:t>D</a:t>
            </a:r>
            <a:r>
              <a:rPr lang="ru-RU" baseline="-25000" dirty="0"/>
              <a:t>1 </a:t>
            </a:r>
            <a:r>
              <a:rPr lang="ru-RU" dirty="0"/>
              <a:t>, у которого ребра:</a:t>
            </a:r>
            <a:r>
              <a:rPr lang="en-US" dirty="0"/>
              <a:t>AA</a:t>
            </a:r>
            <a:r>
              <a:rPr lang="ru-RU" baseline="-25000" dirty="0"/>
              <a:t>1</a:t>
            </a:r>
            <a:r>
              <a:rPr lang="ru-RU" dirty="0"/>
              <a:t>=3,  </a:t>
            </a:r>
            <a:r>
              <a:rPr lang="en-US" dirty="0"/>
              <a:t>AD</a:t>
            </a:r>
            <a:r>
              <a:rPr lang="ru-RU" dirty="0"/>
              <a:t>=8, </a:t>
            </a:r>
            <a:r>
              <a:rPr lang="en-US" dirty="0"/>
              <a:t>AB</a:t>
            </a:r>
            <a:r>
              <a:rPr lang="ru-RU" dirty="0"/>
              <a:t>=6 ,найдите угол между плоскостью  </a:t>
            </a:r>
            <a:r>
              <a:rPr lang="en-US" dirty="0"/>
              <a:t>ADD</a:t>
            </a:r>
            <a:r>
              <a:rPr lang="ru-RU" baseline="-25000" dirty="0"/>
              <a:t>1</a:t>
            </a:r>
            <a:r>
              <a:rPr lang="ru-RU" dirty="0"/>
              <a:t> и  прямой, проходящей через середины ребер </a:t>
            </a:r>
            <a:r>
              <a:rPr lang="en-US" dirty="0"/>
              <a:t>AB</a:t>
            </a:r>
            <a:r>
              <a:rPr lang="en-US" baseline="-25000" dirty="0"/>
              <a:t>  </a:t>
            </a:r>
            <a:r>
              <a:rPr lang="ru-RU" dirty="0"/>
              <a:t>и </a:t>
            </a:r>
            <a:r>
              <a:rPr lang="en-US" dirty="0"/>
              <a:t>B</a:t>
            </a:r>
            <a:r>
              <a:rPr lang="ru-RU" baseline="-25000" dirty="0"/>
              <a:t>1</a:t>
            </a:r>
            <a:r>
              <a:rPr lang="en-US" dirty="0"/>
              <a:t>C</a:t>
            </a:r>
            <a:r>
              <a:rPr lang="ru-RU" baseline="-25000" dirty="0"/>
              <a:t>1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baseline="-250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baseline="-250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24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5BE224-6D4F-48AA-BA77-E77E5EBB8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Расстояние от точки  до  плоскости 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A790277-D5F5-4285-B2FB-DF1EC014A1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ru-RU" dirty="0"/>
              </a:p>
              <a:p>
                <a:r>
                  <a:rPr lang="ru-RU" dirty="0"/>
                  <a:t>а) </a:t>
                </a:r>
                <a:r>
                  <a:rPr lang="ru-RU" b="1" i="1" u="sng" dirty="0"/>
                  <a:t>определение</a:t>
                </a:r>
                <a:r>
                  <a:rPr lang="ru-RU" i="1" u="sng" dirty="0"/>
                  <a:t>:</a:t>
                </a:r>
                <a:r>
                  <a:rPr lang="ru-RU" dirty="0"/>
                  <a:t>   длина перпендикуляра, опущенного из точки на  плоскость</a:t>
                </a:r>
                <a:endParaRPr lang="en-US" dirty="0"/>
              </a:p>
              <a:p>
                <a:r>
                  <a:rPr lang="ru-RU" dirty="0"/>
                  <a:t>б) </a:t>
                </a:r>
                <a:r>
                  <a:rPr lang="ru-RU" b="1" i="1" u="sng" dirty="0"/>
                  <a:t>координатный метод:</a:t>
                </a:r>
                <a:r>
                  <a:rPr lang="ru-RU" dirty="0"/>
                  <a:t>   </a:t>
                </a:r>
                <a14:m>
                  <m:oMath xmlns:m="http://schemas.openxmlformats.org/officeDocument/2006/math">
                    <m:r>
                      <a:rPr lang="ru-RU" sz="3600" i="1"/>
                      <m:t>𝜌</m:t>
                    </m:r>
                    <m:d>
                      <m:dPr>
                        <m:ctrlPr>
                          <a:rPr lang="en-US" sz="3600" i="1"/>
                        </m:ctrlPr>
                      </m:dPr>
                      <m:e>
                        <m:r>
                          <a:rPr lang="ru-RU" sz="3600" i="1"/>
                          <m:t>𝑀</m:t>
                        </m:r>
                        <m:r>
                          <a:rPr lang="ru-RU" sz="3600" i="1"/>
                          <m:t>,</m:t>
                        </m:r>
                        <m:r>
                          <a:rPr lang="en-US" sz="3600" i="1"/>
                          <m:t>𝛼</m:t>
                        </m:r>
                      </m:e>
                    </m:d>
                    <m:r>
                      <a:rPr lang="ru-RU" sz="3600" i="1"/>
                      <m:t>=</m:t>
                    </m:r>
                    <m:f>
                      <m:fPr>
                        <m:ctrlPr>
                          <a:rPr lang="en-US" sz="3600" i="1"/>
                        </m:ctrlPr>
                      </m:fPr>
                      <m:num>
                        <m:r>
                          <a:rPr lang="ru-RU" sz="3600" i="1"/>
                          <m:t>|</m:t>
                        </m:r>
                        <m:r>
                          <a:rPr lang="ru-RU" sz="3600" i="1"/>
                          <m:t>𝑎</m:t>
                        </m:r>
                        <m:sSub>
                          <m:sSubPr>
                            <m:ctrlPr>
                              <a:rPr lang="en-US" sz="3600" i="1"/>
                            </m:ctrlPr>
                          </m:sSubPr>
                          <m:e>
                            <m:r>
                              <a:rPr lang="ru-RU" sz="3600" i="1"/>
                              <m:t>𝑥</m:t>
                            </m:r>
                          </m:e>
                          <m:sub>
                            <m:r>
                              <a:rPr lang="ru-RU" sz="3600" i="1"/>
                              <m:t>𝑀</m:t>
                            </m:r>
                          </m:sub>
                        </m:sSub>
                        <m:r>
                          <a:rPr lang="ru-RU" sz="3600" i="1"/>
                          <m:t>+</m:t>
                        </m:r>
                        <m:r>
                          <a:rPr lang="ru-RU" sz="3600" i="1"/>
                          <m:t>𝑏</m:t>
                        </m:r>
                        <m:sSub>
                          <m:sSubPr>
                            <m:ctrlPr>
                              <a:rPr lang="en-US" sz="3600" i="1"/>
                            </m:ctrlPr>
                          </m:sSubPr>
                          <m:e>
                            <m:r>
                              <a:rPr lang="ru-RU" sz="3600" i="1"/>
                              <m:t>𝑦</m:t>
                            </m:r>
                          </m:e>
                          <m:sub>
                            <m:r>
                              <a:rPr lang="ru-RU" sz="3600" i="1"/>
                              <m:t>𝑀</m:t>
                            </m:r>
                          </m:sub>
                        </m:sSub>
                        <m:r>
                          <a:rPr lang="ru-RU" sz="3600" i="1"/>
                          <m:t>+</m:t>
                        </m:r>
                        <m:r>
                          <a:rPr lang="ru-RU" sz="3600" i="1"/>
                          <m:t>𝑐</m:t>
                        </m:r>
                        <m:sSub>
                          <m:sSubPr>
                            <m:ctrlPr>
                              <a:rPr lang="en-US" sz="3600" i="1"/>
                            </m:ctrlPr>
                          </m:sSubPr>
                          <m:e>
                            <m:r>
                              <a:rPr lang="ru-RU" sz="3600" i="1"/>
                              <m:t>𝑧</m:t>
                            </m:r>
                          </m:e>
                          <m:sub>
                            <m:r>
                              <a:rPr lang="ru-RU" sz="3600" i="1"/>
                              <m:t>𝑀</m:t>
                            </m:r>
                          </m:sub>
                        </m:sSub>
                        <m:r>
                          <a:rPr lang="ru-RU" sz="3600" i="1"/>
                          <m:t>+</m:t>
                        </m:r>
                        <m:r>
                          <a:rPr lang="ru-RU" sz="3600" i="1"/>
                          <m:t>𝑑</m:t>
                        </m:r>
                        <m:r>
                          <a:rPr lang="ru-RU" sz="3600" i="1"/>
                          <m:t>|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600" i="1"/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3600" i="1"/>
                                </m:ctrlPr>
                              </m:sSupPr>
                              <m:e>
                                <m:r>
                                  <a:rPr lang="ru-RU" sz="3600" i="1"/>
                                  <m:t>𝑎</m:t>
                                </m:r>
                              </m:e>
                              <m:sup>
                                <m:r>
                                  <a:rPr lang="ru-RU" sz="3600" i="1"/>
                                  <m:t>2</m:t>
                                </m:r>
                              </m:sup>
                            </m:sSup>
                            <m:r>
                              <a:rPr lang="ru-RU" sz="3600" i="1"/>
                              <m:t>+</m:t>
                            </m:r>
                            <m:sSup>
                              <m:sSupPr>
                                <m:ctrlPr>
                                  <a:rPr lang="en-US" sz="3600" i="1"/>
                                </m:ctrlPr>
                              </m:sSupPr>
                              <m:e>
                                <m:r>
                                  <a:rPr lang="ru-RU" sz="3600" i="1"/>
                                  <m:t>𝑏</m:t>
                                </m:r>
                              </m:e>
                              <m:sup>
                                <m:r>
                                  <a:rPr lang="ru-RU" sz="3600" i="1"/>
                                  <m:t>2</m:t>
                                </m:r>
                              </m:sup>
                            </m:sSup>
                            <m:r>
                              <a:rPr lang="ru-RU" sz="3600" i="1"/>
                              <m:t>+</m:t>
                            </m:r>
                            <m:sSup>
                              <m:sSupPr>
                                <m:ctrlPr>
                                  <a:rPr lang="en-US" sz="3600" i="1"/>
                                </m:ctrlPr>
                              </m:sSupPr>
                              <m:e>
                                <m:r>
                                  <a:rPr lang="ru-RU" sz="3600" i="1"/>
                                  <m:t>𝑐</m:t>
                                </m:r>
                              </m:e>
                              <m:sup>
                                <m:r>
                                  <a:rPr lang="ru-RU" sz="3600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A790277-D5F5-4285-B2FB-DF1EC014A1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22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1851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9EAEA-D6F9-49E7-BD0C-30EF42069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382" y="189343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Задачи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FA92FC-7DFC-49B5-9A65-1D2B8853F2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41951"/>
                <a:ext cx="10515600" cy="5295327"/>
              </a:xfrm>
            </p:spPr>
            <p:txBody>
              <a:bodyPr>
                <a:normAutofit fontScale="25000" lnSpcReduction="20000"/>
              </a:bodyPr>
              <a:lstStyle/>
              <a:p>
                <a:pPr marL="514350" indent="-514350" algn="just">
                  <a:buFont typeface="+mj-lt"/>
                  <a:buAutoNum type="arabicPeriod"/>
                </a:pPr>
                <a:r>
                  <a:rPr lang="ru-RU" sz="11200" dirty="0"/>
                  <a:t>Дан куб </a:t>
                </a:r>
                <a:r>
                  <a:rPr lang="en-US" sz="11200" i="1" dirty="0"/>
                  <a:t>ABCDA</a:t>
                </a:r>
                <a:r>
                  <a:rPr lang="ru-RU" sz="11200" i="1" baseline="-25000" dirty="0"/>
                  <a:t>1</a:t>
                </a:r>
                <a:r>
                  <a:rPr lang="en-US" sz="11200" i="1" dirty="0"/>
                  <a:t>B</a:t>
                </a:r>
                <a:r>
                  <a:rPr lang="ru-RU" sz="11200" i="1" baseline="-25000" dirty="0"/>
                  <a:t>1</a:t>
                </a:r>
                <a:r>
                  <a:rPr lang="en-US" sz="11200" i="1" dirty="0"/>
                  <a:t>C</a:t>
                </a:r>
                <a:r>
                  <a:rPr lang="ru-RU" sz="11200" i="1" baseline="-25000" dirty="0"/>
                  <a:t>1</a:t>
                </a:r>
                <a:r>
                  <a:rPr lang="en-US" sz="11200" i="1" dirty="0"/>
                  <a:t>D</a:t>
                </a:r>
                <a:r>
                  <a:rPr lang="ru-RU" sz="11200" i="1" baseline="-25000" dirty="0"/>
                  <a:t>1</a:t>
                </a:r>
                <a:r>
                  <a:rPr lang="ru-RU" sz="11200" dirty="0"/>
                  <a:t>. Длина ребра куба равна 1. Найдите расстояние от середины отрезка </a:t>
                </a:r>
                <a:r>
                  <a:rPr lang="en-US" sz="11200" i="1" dirty="0"/>
                  <a:t>BC</a:t>
                </a:r>
                <a:r>
                  <a:rPr lang="ru-RU" sz="11200" i="1" baseline="-25000" dirty="0"/>
                  <a:t>1</a:t>
                </a:r>
                <a:r>
                  <a:rPr lang="ru-RU" sz="11200" dirty="0"/>
                  <a:t> до плоскости </a:t>
                </a:r>
                <a:r>
                  <a:rPr lang="en-US" sz="11200" i="1" dirty="0"/>
                  <a:t>AB</a:t>
                </a:r>
                <a:r>
                  <a:rPr lang="ru-RU" sz="11200" i="1" baseline="-25000" dirty="0"/>
                  <a:t>1</a:t>
                </a:r>
                <a:r>
                  <a:rPr lang="en-US" sz="11200" i="1" dirty="0"/>
                  <a:t>D</a:t>
                </a:r>
                <a:r>
                  <a:rPr lang="ru-RU" sz="11200" i="1" baseline="-25000" dirty="0"/>
                  <a:t>1</a:t>
                </a:r>
                <a:r>
                  <a:rPr lang="ru-RU" sz="11200" dirty="0"/>
                  <a:t> </a:t>
                </a:r>
                <a:r>
                  <a:rPr lang="en-US" sz="11200" dirty="0"/>
                  <a:t>.</a:t>
                </a:r>
                <a:endParaRPr lang="ru-RU" sz="11200" dirty="0"/>
              </a:p>
              <a:p>
                <a:pPr marL="514350" indent="-514350" algn="just">
                  <a:buFont typeface="+mj-lt"/>
                  <a:buAutoNum type="arabicPeriod"/>
                </a:pPr>
                <a:endParaRPr lang="ru-RU" sz="11200" dirty="0"/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ru-RU" sz="11200" dirty="0"/>
                  <a:t>В прямоугольном параллелепипеде </a:t>
                </a:r>
                <a:r>
                  <a:rPr lang="en-US" sz="11200" dirty="0"/>
                  <a:t>ABCDA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B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C</a:t>
                </a:r>
                <a:r>
                  <a:rPr lang="ru-RU" sz="11200" baseline="-25000" dirty="0"/>
                  <a:t>1</a:t>
                </a:r>
                <a:r>
                  <a:rPr lang="en-US" sz="11200" dirty="0"/>
                  <a:t>D</a:t>
                </a:r>
                <a:r>
                  <a:rPr lang="ru-RU" sz="11200" baseline="-25000" dirty="0"/>
                  <a:t>1</a:t>
                </a:r>
                <a:r>
                  <a:rPr lang="ru-RU" sz="11200" dirty="0"/>
                  <a:t>  </a:t>
                </a:r>
                <a:r>
                  <a:rPr lang="en-US" sz="11200" dirty="0"/>
                  <a:t>AB</a:t>
                </a:r>
                <a:r>
                  <a:rPr lang="ru-RU" sz="11200" dirty="0"/>
                  <a:t>=2, </a:t>
                </a:r>
                <a:r>
                  <a:rPr lang="en-US" sz="11200" dirty="0"/>
                  <a:t>AD</a:t>
                </a:r>
                <a:r>
                  <a:rPr lang="ru-RU" sz="11200" dirty="0"/>
                  <a:t>=</a:t>
                </a:r>
                <a:r>
                  <a:rPr lang="en-US" sz="11200" dirty="0"/>
                  <a:t>AA</a:t>
                </a:r>
                <a:r>
                  <a:rPr lang="ru-RU" sz="11200" baseline="-25000" dirty="0"/>
                  <a:t>1</a:t>
                </a:r>
                <a:r>
                  <a:rPr lang="ru-RU" sz="11200" dirty="0"/>
                  <a:t>=1.  Найдите расстояние от  точки пересечения диагоналей до  плоскости </a:t>
                </a:r>
                <a:r>
                  <a:rPr lang="en-US" sz="11200" dirty="0"/>
                  <a:t>AC</a:t>
                </a:r>
                <a:r>
                  <a:rPr lang="ru-RU" sz="11200" dirty="0"/>
                  <a:t>В</a:t>
                </a:r>
                <a:r>
                  <a:rPr lang="en-US" sz="11200" baseline="-25000" dirty="0"/>
                  <a:t>1</a:t>
                </a:r>
                <a:r>
                  <a:rPr lang="en-US" sz="11200" dirty="0"/>
                  <a:t>   .</a:t>
                </a:r>
                <a:endParaRPr lang="ru-RU" sz="11200" baseline="-25000" dirty="0"/>
              </a:p>
              <a:p>
                <a:pPr marL="514350" indent="-514350" algn="just">
                  <a:buFont typeface="+mj-lt"/>
                  <a:buAutoNum type="arabicPeriod"/>
                </a:pPr>
                <a:endParaRPr lang="en-US" sz="11200" baseline="-25000" dirty="0"/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ru-RU" sz="11200" dirty="0"/>
                  <a:t>Дана правильная четырехугольная пирамида </a:t>
                </a:r>
                <a:r>
                  <a:rPr lang="en-US" sz="11200" i="1" dirty="0"/>
                  <a:t>SABCD</a:t>
                </a:r>
                <a:r>
                  <a:rPr lang="en-US" sz="11200" dirty="0"/>
                  <a:t> </a:t>
                </a:r>
                <a:r>
                  <a:rPr lang="ru-RU" sz="11200" dirty="0"/>
                  <a:t>. Боковое ребро </a:t>
                </a:r>
                <a:r>
                  <a:rPr lang="en-US" sz="11200" dirty="0"/>
                  <a:t>SA</a:t>
                </a:r>
                <a:r>
                  <a:rPr lang="ru-RU" sz="112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1200" i="1"/>
                        </m:ctrlPr>
                      </m:radPr>
                      <m:deg/>
                      <m:e>
                        <m:r>
                          <a:rPr lang="ru-RU" sz="11200" i="1"/>
                          <m:t>5</m:t>
                        </m:r>
                      </m:e>
                    </m:rad>
                  </m:oMath>
                </a14:m>
                <a:r>
                  <a:rPr lang="ru-RU" sz="11200" dirty="0"/>
                  <a:t> . </a:t>
                </a:r>
                <a:r>
                  <a:rPr lang="en-US" sz="11200" dirty="0"/>
                  <a:t>C</a:t>
                </a:r>
                <a:r>
                  <a:rPr lang="ru-RU" sz="11200" dirty="0" err="1"/>
                  <a:t>торона</a:t>
                </a:r>
                <a:r>
                  <a:rPr lang="ru-RU" sz="11200" dirty="0"/>
                  <a:t> основания равна  2. Найдите расстояние от точки </a:t>
                </a:r>
                <a:r>
                  <a:rPr lang="en-US" sz="11200" dirty="0"/>
                  <a:t>B </a:t>
                </a:r>
                <a:r>
                  <a:rPr lang="ru-RU" sz="11200" dirty="0"/>
                  <a:t>до плоскости </a:t>
                </a:r>
                <a:r>
                  <a:rPr lang="en-US" sz="11200" dirty="0"/>
                  <a:t>ADM</a:t>
                </a:r>
                <a:r>
                  <a:rPr lang="ru-RU" sz="11200" dirty="0"/>
                  <a:t>,  где </a:t>
                </a:r>
                <a:r>
                  <a:rPr lang="en-US" sz="11200" dirty="0"/>
                  <a:t>M</a:t>
                </a:r>
                <a:r>
                  <a:rPr lang="ru-RU" sz="11200" dirty="0"/>
                  <a:t>— середина ребра </a:t>
                </a:r>
                <a:r>
                  <a:rPr lang="ru-RU" sz="11200" i="1" dirty="0"/>
                  <a:t>SC </a:t>
                </a:r>
                <a:r>
                  <a:rPr lang="en-US" sz="11200" i="1" dirty="0"/>
                  <a:t>.</a:t>
                </a:r>
                <a:endParaRPr lang="ru-RU" sz="11200" i="1" dirty="0"/>
              </a:p>
              <a:p>
                <a:pPr marL="514350" indent="-514350" algn="just">
                  <a:buFont typeface="+mj-lt"/>
                  <a:buAutoNum type="arabicPeriod"/>
                </a:pPr>
                <a:endParaRPr lang="ru-RU" sz="11200" i="1" dirty="0"/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ru-RU" sz="11200" dirty="0"/>
                  <a:t>Основанием прямой призмы</a:t>
                </a:r>
                <a:r>
                  <a:rPr lang="ru-RU" sz="11200" i="1" dirty="0"/>
                  <a:t> </a:t>
                </a:r>
                <a:r>
                  <a:rPr lang="en-US" sz="11200" i="1" dirty="0"/>
                  <a:t>ABCDA</a:t>
                </a:r>
                <a:r>
                  <a:rPr lang="ru-RU" sz="11200" i="1" baseline="-25000" dirty="0"/>
                  <a:t>1</a:t>
                </a:r>
                <a:r>
                  <a:rPr lang="en-US" sz="11200" i="1" dirty="0"/>
                  <a:t>B</a:t>
                </a:r>
                <a:r>
                  <a:rPr lang="ru-RU" sz="11200" i="1" baseline="-25000" dirty="0"/>
                  <a:t>1</a:t>
                </a:r>
                <a:r>
                  <a:rPr lang="en-US" sz="11200" i="1" dirty="0"/>
                  <a:t>C</a:t>
                </a:r>
                <a:r>
                  <a:rPr lang="ru-RU" sz="11200" i="1" baseline="-25000" dirty="0"/>
                  <a:t>1</a:t>
                </a:r>
                <a:r>
                  <a:rPr lang="en-US" sz="11200" i="1" dirty="0"/>
                  <a:t>D</a:t>
                </a:r>
                <a:r>
                  <a:rPr lang="ru-RU" sz="11200" i="1" baseline="-25000" dirty="0"/>
                  <a:t>1</a:t>
                </a:r>
                <a:r>
                  <a:rPr lang="ru-RU" sz="11200" dirty="0"/>
                  <a:t> является равнобедренный треугольник </a:t>
                </a:r>
                <a:r>
                  <a:rPr lang="en-US" sz="11200" dirty="0"/>
                  <a:t>ABC</a:t>
                </a:r>
                <a:r>
                  <a:rPr lang="ru-RU" sz="11200" dirty="0"/>
                  <a:t>, </a:t>
                </a:r>
                <a:r>
                  <a:rPr lang="en-US" sz="11200" dirty="0"/>
                  <a:t>AB</a:t>
                </a:r>
                <a:r>
                  <a:rPr lang="ru-RU" sz="11200" dirty="0"/>
                  <a:t>=</a:t>
                </a:r>
                <a:r>
                  <a:rPr lang="en-US" sz="11200" dirty="0"/>
                  <a:t>AC</a:t>
                </a:r>
                <a:r>
                  <a:rPr lang="ru-RU" sz="11200" dirty="0"/>
                  <a:t>=5, </a:t>
                </a:r>
                <a:r>
                  <a:rPr lang="en-US" sz="11200" dirty="0"/>
                  <a:t>BC</a:t>
                </a:r>
                <a:r>
                  <a:rPr lang="ru-RU" sz="11200" dirty="0"/>
                  <a:t>=6. Высота призмы равна 3.  Найдите расстояние от середины ребра В</a:t>
                </a:r>
                <a:r>
                  <a:rPr lang="ru-RU" sz="11200" baseline="-25000" dirty="0"/>
                  <a:t>1</a:t>
                </a:r>
                <a:r>
                  <a:rPr lang="ru-RU" sz="11200" dirty="0"/>
                  <a:t>С</a:t>
                </a:r>
                <a:r>
                  <a:rPr lang="ru-RU" sz="11200" baseline="-25000" dirty="0"/>
                  <a:t>1</a:t>
                </a:r>
                <a:r>
                  <a:rPr lang="ru-RU" sz="11200" dirty="0"/>
                  <a:t> до плоскости ВСА</a:t>
                </a:r>
                <a:r>
                  <a:rPr lang="ru-RU" sz="11200" baseline="-25000" dirty="0"/>
                  <a:t>1   </a:t>
                </a:r>
                <a:r>
                  <a:rPr lang="en-US" sz="11200" baseline="-25000" dirty="0"/>
                  <a:t>.</a:t>
                </a:r>
                <a:endParaRPr lang="en-US" sz="11200" dirty="0"/>
              </a:p>
              <a:p>
                <a:pPr marL="514350" indent="-514350" algn="just">
                  <a:buFont typeface="+mj-lt"/>
                  <a:buAutoNum type="arabicPeriod"/>
                </a:pPr>
                <a:endParaRPr lang="en-US" sz="44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51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5100" baseline="-250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baseline="-25000" dirty="0"/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FA92FC-7DFC-49B5-9A65-1D2B8853F2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41951"/>
                <a:ext cx="10515600" cy="5295327"/>
              </a:xfrm>
              <a:blipFill>
                <a:blip r:embed="rId2"/>
                <a:stretch>
                  <a:fillRect l="-1217" t="-3341" r="-1159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765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9EAEA-D6F9-49E7-BD0C-30EF42069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Домашнее задание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FA92FC-7DFC-49B5-9A65-1D2B8853F2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4374"/>
                <a:ext cx="10515600" cy="5242777"/>
              </a:xfrm>
            </p:spPr>
            <p:txBody>
              <a:bodyPr>
                <a:normAutofit fontScale="25000" lnSpcReduction="20000"/>
              </a:bodyPr>
              <a:lstStyle/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ru-RU" sz="9600" dirty="0"/>
                  <a:t>Дан куб </a:t>
                </a:r>
                <a:r>
                  <a:rPr lang="en-US" sz="9600" i="1" dirty="0"/>
                  <a:t>ABCDA</a:t>
                </a:r>
                <a:r>
                  <a:rPr lang="ru-RU" sz="9600" i="1" baseline="-25000" dirty="0"/>
                  <a:t>1</a:t>
                </a:r>
                <a:r>
                  <a:rPr lang="en-US" sz="9600" i="1" dirty="0"/>
                  <a:t>B</a:t>
                </a:r>
                <a:r>
                  <a:rPr lang="ru-RU" sz="9600" i="1" baseline="-25000" dirty="0"/>
                  <a:t>1</a:t>
                </a:r>
                <a:r>
                  <a:rPr lang="en-US" sz="9600" i="1" dirty="0"/>
                  <a:t>C</a:t>
                </a:r>
                <a:r>
                  <a:rPr lang="ru-RU" sz="9600" i="1" baseline="-25000" dirty="0"/>
                  <a:t>1</a:t>
                </a:r>
                <a:r>
                  <a:rPr lang="en-US" sz="9600" i="1" dirty="0"/>
                  <a:t>D</a:t>
                </a:r>
                <a:r>
                  <a:rPr lang="ru-RU" sz="9600" i="1" baseline="-25000" dirty="0"/>
                  <a:t>1</a:t>
                </a:r>
                <a:r>
                  <a:rPr lang="ru-RU" sz="9600" dirty="0"/>
                  <a:t>. Длина ребра куба равна 1. Найдите расстояние от середины отрезка </a:t>
                </a:r>
                <a:r>
                  <a:rPr lang="en-US" sz="9600" i="1" dirty="0"/>
                  <a:t>DC</a:t>
                </a:r>
                <a:r>
                  <a:rPr lang="ru-RU" sz="9600" i="1" baseline="-25000" dirty="0"/>
                  <a:t>1</a:t>
                </a:r>
                <a:r>
                  <a:rPr lang="ru-RU" sz="9600" dirty="0"/>
                  <a:t> до плоскости </a:t>
                </a:r>
                <a:r>
                  <a:rPr lang="en-US" sz="9600" i="1" dirty="0"/>
                  <a:t>AB</a:t>
                </a:r>
                <a:r>
                  <a:rPr lang="ru-RU" sz="9600" i="1" baseline="-25000" dirty="0"/>
                  <a:t>1</a:t>
                </a:r>
                <a:r>
                  <a:rPr lang="en-US" sz="9600" i="1" dirty="0"/>
                  <a:t>C</a:t>
                </a:r>
                <a:r>
                  <a:rPr lang="ru-RU" sz="9600" i="1" baseline="-25000" dirty="0"/>
                  <a:t>1</a:t>
                </a:r>
                <a:r>
                  <a:rPr lang="ru-RU" sz="9600" dirty="0"/>
                  <a:t> </a:t>
                </a:r>
                <a:r>
                  <a:rPr lang="en-US" sz="9600" dirty="0"/>
                  <a:t>.</a:t>
                </a:r>
                <a:endParaRPr lang="ru-RU" sz="9600" dirty="0"/>
              </a:p>
              <a:p>
                <a:pPr marL="514350" indent="-514350" algn="just">
                  <a:buFont typeface="+mj-lt"/>
                  <a:buAutoNum type="arabicPeriod"/>
                </a:pPr>
                <a:endParaRPr lang="ru-RU" sz="9600" dirty="0"/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ru-RU" sz="9600" dirty="0"/>
                  <a:t>В прямоугольном параллелепипеде </a:t>
                </a:r>
                <a:r>
                  <a:rPr lang="en-US" sz="9600" dirty="0"/>
                  <a:t>ABCDA</a:t>
                </a:r>
                <a:r>
                  <a:rPr lang="ru-RU" sz="9600" baseline="-25000" dirty="0"/>
                  <a:t>1</a:t>
                </a:r>
                <a:r>
                  <a:rPr lang="en-US" sz="9600" dirty="0"/>
                  <a:t>B</a:t>
                </a:r>
                <a:r>
                  <a:rPr lang="ru-RU" sz="9600" baseline="-25000" dirty="0"/>
                  <a:t>1</a:t>
                </a:r>
                <a:r>
                  <a:rPr lang="en-US" sz="9600" dirty="0"/>
                  <a:t>C</a:t>
                </a:r>
                <a:r>
                  <a:rPr lang="ru-RU" sz="9600" baseline="-25000" dirty="0"/>
                  <a:t>1</a:t>
                </a:r>
                <a:r>
                  <a:rPr lang="en-US" sz="9600" dirty="0"/>
                  <a:t>D</a:t>
                </a:r>
                <a:r>
                  <a:rPr lang="ru-RU" sz="9600" baseline="-25000" dirty="0"/>
                  <a:t>1</a:t>
                </a:r>
                <a:r>
                  <a:rPr lang="ru-RU" sz="9600" dirty="0"/>
                  <a:t>  </a:t>
                </a:r>
                <a:r>
                  <a:rPr lang="en-US" sz="9600" dirty="0"/>
                  <a:t>AB</a:t>
                </a:r>
                <a:r>
                  <a:rPr lang="ru-RU" sz="9600" dirty="0"/>
                  <a:t>=</a:t>
                </a:r>
                <a:r>
                  <a:rPr lang="en-US" sz="9600" dirty="0"/>
                  <a:t>5</a:t>
                </a:r>
                <a:r>
                  <a:rPr lang="ru-RU" sz="9600" dirty="0"/>
                  <a:t>, </a:t>
                </a:r>
                <a:r>
                  <a:rPr lang="en-US" sz="9600" dirty="0"/>
                  <a:t>AD</a:t>
                </a:r>
                <a:r>
                  <a:rPr lang="ru-RU" sz="9600" dirty="0"/>
                  <a:t>=</a:t>
                </a:r>
                <a:r>
                  <a:rPr lang="en-US" sz="9600" dirty="0"/>
                  <a:t>AA</a:t>
                </a:r>
                <a:r>
                  <a:rPr lang="ru-RU" sz="9600" baseline="-25000" dirty="0"/>
                  <a:t>1</a:t>
                </a:r>
                <a:r>
                  <a:rPr lang="ru-RU" sz="9600" dirty="0"/>
                  <a:t>=</a:t>
                </a:r>
                <a:r>
                  <a:rPr lang="en-US" sz="9600" dirty="0"/>
                  <a:t>3</a:t>
                </a:r>
                <a:r>
                  <a:rPr lang="ru-RU" sz="9600" dirty="0"/>
                  <a:t>.  Найдите расстояние от  точки пересечения диагоналей до  плоскости </a:t>
                </a:r>
                <a:r>
                  <a:rPr lang="en-US" sz="9600" dirty="0"/>
                  <a:t>AD</a:t>
                </a:r>
                <a:r>
                  <a:rPr lang="ru-RU" sz="9600" dirty="0"/>
                  <a:t>В</a:t>
                </a:r>
                <a:r>
                  <a:rPr lang="en-US" sz="9600" baseline="-25000" dirty="0"/>
                  <a:t>1</a:t>
                </a:r>
                <a:r>
                  <a:rPr lang="en-US" sz="9600" dirty="0"/>
                  <a:t> </a:t>
                </a:r>
                <a:r>
                  <a:rPr lang="en-US" sz="9600" baseline="-25000" dirty="0"/>
                  <a:t>.</a:t>
                </a:r>
                <a:endParaRPr lang="ru-RU" sz="9600" baseline="-25000" dirty="0"/>
              </a:p>
              <a:p>
                <a:pPr marL="514350" indent="-514350" algn="just">
                  <a:buFont typeface="+mj-lt"/>
                  <a:buAutoNum type="arabicPeriod"/>
                </a:pPr>
                <a:endParaRPr lang="en-US" sz="9600" baseline="-25000" dirty="0"/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ru-RU" sz="9600" dirty="0"/>
                  <a:t>Дана правильная четырехугольная пирамида </a:t>
                </a:r>
                <a:r>
                  <a:rPr lang="en-US" sz="9600" i="1" dirty="0"/>
                  <a:t>SABCD</a:t>
                </a:r>
                <a:r>
                  <a:rPr lang="en-US" sz="9600" dirty="0"/>
                  <a:t> </a:t>
                </a:r>
                <a:r>
                  <a:rPr lang="ru-RU" sz="9600" dirty="0"/>
                  <a:t>. Боковое ребро </a:t>
                </a:r>
                <a:r>
                  <a:rPr lang="en-US" sz="9600" dirty="0"/>
                  <a:t>SA</a:t>
                </a:r>
                <a:r>
                  <a:rPr lang="ru-RU" sz="9600" dirty="0"/>
                  <a:t>=</a:t>
                </a:r>
                <a14:m>
                  <m:oMath xmlns:m="http://schemas.openxmlformats.org/officeDocument/2006/math">
                    <m:r>
                      <a:rPr lang="en-US" sz="9600" b="0" i="0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96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sz="9600" dirty="0"/>
                  <a:t> . </a:t>
                </a:r>
                <a:r>
                  <a:rPr lang="en-US" sz="9600" dirty="0"/>
                  <a:t>C</a:t>
                </a:r>
                <a:r>
                  <a:rPr lang="ru-RU" sz="9600" dirty="0" err="1"/>
                  <a:t>торона</a:t>
                </a:r>
                <a:r>
                  <a:rPr lang="ru-RU" sz="9600" dirty="0"/>
                  <a:t> основания равна  </a:t>
                </a:r>
                <a:r>
                  <a:rPr lang="en-US" sz="9600" dirty="0"/>
                  <a:t>4</a:t>
                </a:r>
                <a:r>
                  <a:rPr lang="ru-RU" sz="9600" dirty="0"/>
                  <a:t>. Найдите расстояние от точки </a:t>
                </a:r>
                <a:r>
                  <a:rPr lang="en-US" sz="9600" dirty="0"/>
                  <a:t>B </a:t>
                </a:r>
                <a:r>
                  <a:rPr lang="ru-RU" sz="9600" dirty="0"/>
                  <a:t>до плоскости </a:t>
                </a:r>
                <a:r>
                  <a:rPr lang="en-US" sz="9600" dirty="0"/>
                  <a:t>ADM</a:t>
                </a:r>
                <a:r>
                  <a:rPr lang="ru-RU" sz="9600" dirty="0"/>
                  <a:t>,  где </a:t>
                </a:r>
                <a:r>
                  <a:rPr lang="en-US" sz="9600" dirty="0"/>
                  <a:t>M</a:t>
                </a:r>
                <a:r>
                  <a:rPr lang="ru-RU" sz="9600" dirty="0"/>
                  <a:t>— середина ребра </a:t>
                </a:r>
                <a:r>
                  <a:rPr lang="ru-RU" sz="9600" i="1" dirty="0"/>
                  <a:t>SC </a:t>
                </a:r>
                <a:r>
                  <a:rPr lang="en-US" sz="9600" i="1" dirty="0"/>
                  <a:t>.</a:t>
                </a:r>
                <a:endParaRPr lang="ru-RU" sz="9600" i="1" dirty="0"/>
              </a:p>
              <a:p>
                <a:pPr marL="514350" indent="-514350" algn="just">
                  <a:buFont typeface="+mj-lt"/>
                  <a:buAutoNum type="arabicPeriod"/>
                </a:pPr>
                <a:endParaRPr lang="ru-RU" sz="9600" i="1" dirty="0"/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ru-RU" sz="9600" dirty="0"/>
                  <a:t>Основанием прямой призмы</a:t>
                </a:r>
                <a:r>
                  <a:rPr lang="ru-RU" sz="9600" i="1" dirty="0"/>
                  <a:t> </a:t>
                </a:r>
                <a:r>
                  <a:rPr lang="en-US" sz="9600" i="1" dirty="0"/>
                  <a:t>ABCDA</a:t>
                </a:r>
                <a:r>
                  <a:rPr lang="ru-RU" sz="9600" i="1" baseline="-25000" dirty="0"/>
                  <a:t>1</a:t>
                </a:r>
                <a:r>
                  <a:rPr lang="en-US" sz="9600" i="1" dirty="0"/>
                  <a:t>B</a:t>
                </a:r>
                <a:r>
                  <a:rPr lang="ru-RU" sz="9600" i="1" baseline="-25000" dirty="0"/>
                  <a:t>1</a:t>
                </a:r>
                <a:r>
                  <a:rPr lang="en-US" sz="9600" i="1" dirty="0"/>
                  <a:t>C</a:t>
                </a:r>
                <a:r>
                  <a:rPr lang="ru-RU" sz="9600" i="1" baseline="-25000" dirty="0"/>
                  <a:t>1</a:t>
                </a:r>
                <a:r>
                  <a:rPr lang="en-US" sz="9600" i="1" dirty="0"/>
                  <a:t>D</a:t>
                </a:r>
                <a:r>
                  <a:rPr lang="ru-RU" sz="9600" i="1" baseline="-25000" dirty="0"/>
                  <a:t>1</a:t>
                </a:r>
                <a:r>
                  <a:rPr lang="ru-RU" sz="9600" dirty="0"/>
                  <a:t> является равнобедренный треугольник </a:t>
                </a:r>
                <a:r>
                  <a:rPr lang="en-US" sz="9600" dirty="0"/>
                  <a:t>ABC</a:t>
                </a:r>
                <a:r>
                  <a:rPr lang="ru-RU" sz="9600" dirty="0"/>
                  <a:t>, </a:t>
                </a:r>
                <a:r>
                  <a:rPr lang="en-US" sz="9600" dirty="0"/>
                  <a:t>AB</a:t>
                </a:r>
                <a:r>
                  <a:rPr lang="ru-RU" sz="9600" dirty="0"/>
                  <a:t>=</a:t>
                </a:r>
                <a:r>
                  <a:rPr lang="en-US" sz="9600" dirty="0"/>
                  <a:t>AC</a:t>
                </a:r>
                <a:r>
                  <a:rPr lang="ru-RU" sz="9600" dirty="0"/>
                  <a:t>=</a:t>
                </a:r>
                <a:r>
                  <a:rPr lang="en-US" sz="9600" dirty="0"/>
                  <a:t>10</a:t>
                </a:r>
                <a:r>
                  <a:rPr lang="ru-RU" sz="9600" dirty="0"/>
                  <a:t>, </a:t>
                </a:r>
                <a:r>
                  <a:rPr lang="en-US" sz="9600" dirty="0"/>
                  <a:t>BC</a:t>
                </a:r>
                <a:r>
                  <a:rPr lang="ru-RU" sz="9600" dirty="0"/>
                  <a:t>=</a:t>
                </a:r>
                <a:r>
                  <a:rPr lang="en-US" sz="9600" dirty="0"/>
                  <a:t>12</a:t>
                </a:r>
                <a:r>
                  <a:rPr lang="ru-RU" sz="9600" dirty="0"/>
                  <a:t>. Высота призмы равна </a:t>
                </a:r>
                <a:r>
                  <a:rPr lang="en-US" sz="9600" dirty="0"/>
                  <a:t>4</a:t>
                </a:r>
                <a:r>
                  <a:rPr lang="ru-RU" sz="9600" dirty="0"/>
                  <a:t>.  Найдите расстояние от середины ребра </a:t>
                </a:r>
                <a:r>
                  <a:rPr lang="en-US" sz="9600" dirty="0"/>
                  <a:t>BC</a:t>
                </a:r>
                <a:r>
                  <a:rPr lang="ru-RU" sz="9600" dirty="0"/>
                  <a:t> до плоскости </a:t>
                </a:r>
                <a:r>
                  <a:rPr lang="en-US" sz="9600" dirty="0"/>
                  <a:t>B</a:t>
                </a:r>
                <a:r>
                  <a:rPr lang="ru-RU" sz="9600" baseline="-25000" dirty="0"/>
                  <a:t>1</a:t>
                </a:r>
                <a:r>
                  <a:rPr lang="en-US" sz="9600" dirty="0"/>
                  <a:t>C</a:t>
                </a:r>
                <a:r>
                  <a:rPr lang="ru-RU" sz="9600" baseline="-25000" dirty="0"/>
                  <a:t>1 </a:t>
                </a:r>
                <a:r>
                  <a:rPr lang="ru-RU" sz="9600" dirty="0"/>
                  <a:t>А</a:t>
                </a:r>
                <a:r>
                  <a:rPr lang="en-US" sz="9600" baseline="-25000" dirty="0"/>
                  <a:t> </a:t>
                </a:r>
                <a:r>
                  <a:rPr lang="ru-RU" sz="9600" baseline="-25000" dirty="0"/>
                  <a:t>   </a:t>
                </a:r>
                <a:r>
                  <a:rPr lang="en-US" sz="9600" baseline="-25000" dirty="0"/>
                  <a:t>.</a:t>
                </a:r>
                <a:endParaRPr lang="en-US" sz="9600" dirty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endParaRPr lang="ru-RU" baseline="-25000" dirty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endParaRPr lang="en-US" baseline="-25000" dirty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ru-RU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FA92FC-7DFC-49B5-9A65-1D2B8853F2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4374"/>
                <a:ext cx="10515600" cy="5242777"/>
              </a:xfrm>
              <a:blipFill>
                <a:blip r:embed="rId2"/>
                <a:stretch>
                  <a:fillRect l="-928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24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CA196-F9A1-4DE3-AD7D-8348744B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Угол между прямыми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7852754-C45E-4F14-9400-AC2F67FA3E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322775"/>
                <a:ext cx="10515600" cy="4351338"/>
              </a:xfrm>
            </p:spPr>
            <p:txBody>
              <a:bodyPr/>
              <a:lstStyle/>
              <a:p>
                <a:r>
                  <a:rPr lang="ru-RU" dirty="0"/>
                  <a:t>а)</a:t>
                </a:r>
                <a:r>
                  <a:rPr lang="ru-RU" b="1" i="1" u="sng" dirty="0"/>
                  <a:t> определение</a:t>
                </a:r>
                <a:r>
                  <a:rPr lang="ru-RU" i="1" u="sng" dirty="0"/>
                  <a:t>:</a:t>
                </a:r>
                <a:r>
                  <a:rPr lang="ru-RU" dirty="0"/>
                  <a:t>  угол между скрещивающимися прямыми  -  </a:t>
                </a:r>
                <a:r>
                  <a:rPr lang="ru-RU" b="1" dirty="0"/>
                  <a:t>МЕНЬШИЙ</a:t>
                </a:r>
                <a:r>
                  <a:rPr lang="ru-RU" dirty="0"/>
                  <a:t>  из  углов между  одной из прямых и прямой, параллельной другой прямой и пересекающейся с первой</a:t>
                </a:r>
                <a:endParaRPr lang="en-US" dirty="0"/>
              </a:p>
              <a:p>
                <a:r>
                  <a:rPr lang="ru-RU" dirty="0"/>
                  <a:t>б) </a:t>
                </a:r>
                <a:r>
                  <a:rPr lang="ru-RU" b="1" i="1" u="sng" dirty="0"/>
                  <a:t>координатный метод</a:t>
                </a:r>
                <a:r>
                  <a:rPr lang="ru-RU" dirty="0"/>
                  <a:t>  –угол между прямыми А</a:t>
                </a:r>
                <a:r>
                  <a:rPr lang="en-US" dirty="0"/>
                  <a:t>B </a:t>
                </a:r>
                <a:r>
                  <a:rPr lang="ru-RU" dirty="0"/>
                  <a:t>и </a:t>
                </a:r>
                <a:r>
                  <a:rPr lang="en-US" dirty="0"/>
                  <a:t>CD</a:t>
                </a:r>
                <a:r>
                  <a:rPr lang="ru-RU" b="1" dirty="0"/>
                  <a:t> - МЕНЬШИЙ</a:t>
                </a:r>
                <a:r>
                  <a:rPr lang="ru-RU" dirty="0"/>
                  <a:t>  из углов между векторами 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 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𝐶𝐷</m:t>
                        </m:r>
                      </m:e>
                    </m:acc>
                  </m:oMath>
                </a14:m>
                <a:r>
                  <a:rPr lang="ru-RU" dirty="0"/>
                  <a:t> </a:t>
                </a:r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/>
                          <m:t>cos</m:t>
                        </m:r>
                      </m:fName>
                      <m:e>
                        <m:r>
                          <a:rPr lang="ru-RU" i="1"/>
                          <m:t>𝛼</m:t>
                        </m:r>
                      </m:e>
                    </m:func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/>
                              <m:t>cos</m:t>
                            </m:r>
                          </m:fName>
                          <m:e>
                            <m:acc>
                              <m:accPr>
                                <m:chr m:val="̂"/>
                                <m:ctrlPr>
                                  <a:rPr lang="en-US" i="1"/>
                                </m:ctrlPr>
                              </m:acc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ru-RU" i="1"/>
                                      <m:t>𝐴𝐵</m:t>
                                    </m:r>
                                  </m:e>
                                </m:acc>
                                <m:r>
                                  <a:rPr lang="ru-RU" i="1"/>
                                  <m:t>,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ru-RU" i="1"/>
                                      <m:t>𝐶𝐷</m:t>
                                    </m:r>
                                  </m:e>
                                </m:acc>
                              </m:e>
                            </m:acc>
                          </m:e>
                        </m:func>
                      </m:e>
                    </m:d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ru-RU" i="1"/>
                              <m:t>(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ru-RU" i="1"/>
                                  <m:t>𝐴𝐵</m:t>
                                </m:r>
                              </m:e>
                            </m:acc>
                            <m:r>
                              <a:rPr lang="ru-RU" i="1"/>
                              <m:t>,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ru-RU" i="1"/>
                                  <m:t>𝐶𝐷</m:t>
                                </m:r>
                              </m:e>
                            </m:acc>
                            <m:r>
                              <a:rPr lang="ru-RU" i="1"/>
                              <m:t>)</m:t>
                            </m:r>
                          </m:num>
                          <m:den>
                            <m:r>
                              <a:rPr lang="ru-RU" i="1"/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ru-RU" i="1"/>
                                  <m:t>𝐴𝐵</m:t>
                                </m:r>
                                <m:r>
                                  <a:rPr lang="ru-RU" i="1"/>
                                  <m:t>| </m:t>
                                </m:r>
                              </m:e>
                            </m:acc>
                            <m:r>
                              <a:rPr lang="ru-RU" i="1"/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ru-RU" i="1"/>
                                  <m:t>𝐶𝐷</m:t>
                                </m:r>
                                <m:r>
                                  <a:rPr lang="ru-RU" i="1"/>
                                  <m:t>|</m:t>
                                </m:r>
                              </m:e>
                            </m:acc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7852754-C45E-4F14-9400-AC2F67FA3E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32277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064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9EAEA-D6F9-49E7-BD0C-30EF42069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Задачи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FA92FC-7DFC-49B5-9A65-1D2B8853F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1" y="115325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/>
              <a:t>Точка </a:t>
            </a:r>
            <a:r>
              <a:rPr lang="en-US" dirty="0"/>
              <a:t>E</a:t>
            </a:r>
            <a:r>
              <a:rPr lang="ru-RU" dirty="0"/>
              <a:t>— середина ребра  </a:t>
            </a:r>
            <a:r>
              <a:rPr lang="en-US" dirty="0"/>
              <a:t>BB</a:t>
            </a:r>
            <a:r>
              <a:rPr lang="ru-RU" baseline="-25000" dirty="0"/>
              <a:t>1 </a:t>
            </a:r>
            <a:r>
              <a:rPr lang="ru-RU" dirty="0"/>
              <a:t>куба   </a:t>
            </a:r>
            <a:r>
              <a:rPr lang="en-US" dirty="0"/>
              <a:t>ABCDA</a:t>
            </a:r>
            <a:r>
              <a:rPr lang="ru-RU" baseline="-25000" dirty="0"/>
              <a:t>1</a:t>
            </a:r>
            <a:r>
              <a:rPr lang="en-US" dirty="0"/>
              <a:t>B</a:t>
            </a:r>
            <a:r>
              <a:rPr lang="ru-RU" baseline="-25000" dirty="0"/>
              <a:t>1</a:t>
            </a:r>
            <a:r>
              <a:rPr lang="en-US" dirty="0"/>
              <a:t>C</a:t>
            </a:r>
            <a:r>
              <a:rPr lang="ru-RU" baseline="-25000" dirty="0"/>
              <a:t>1</a:t>
            </a:r>
            <a:r>
              <a:rPr lang="en-US" dirty="0"/>
              <a:t>D</a:t>
            </a:r>
            <a:r>
              <a:rPr lang="ru-RU" baseline="-25000" dirty="0"/>
              <a:t>1</a:t>
            </a:r>
            <a:r>
              <a:rPr lang="ru-RU" dirty="0"/>
              <a:t> . Найдите угол между прямыми </a:t>
            </a:r>
            <a:r>
              <a:rPr lang="en-US" dirty="0"/>
              <a:t>AE </a:t>
            </a:r>
            <a:r>
              <a:rPr lang="ru-RU" dirty="0"/>
              <a:t>и </a:t>
            </a:r>
            <a:r>
              <a:rPr lang="en-US" dirty="0"/>
              <a:t>CA</a:t>
            </a:r>
            <a:r>
              <a:rPr lang="ru-RU" baseline="-25000" dirty="0"/>
              <a:t>1</a:t>
            </a:r>
            <a:r>
              <a:rPr lang="ru-RU" dirty="0"/>
              <a:t>.</a:t>
            </a:r>
            <a:endParaRPr lang="en-US" dirty="0"/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dirty="0"/>
              <a:t>Точка </a:t>
            </a:r>
            <a:r>
              <a:rPr lang="en-US" dirty="0"/>
              <a:t>E</a:t>
            </a:r>
            <a:r>
              <a:rPr lang="ru-RU" dirty="0"/>
              <a:t>— середина ребра  </a:t>
            </a:r>
            <a:r>
              <a:rPr lang="en-US" dirty="0"/>
              <a:t>CC</a:t>
            </a:r>
            <a:r>
              <a:rPr lang="ru-RU" baseline="-25000" dirty="0"/>
              <a:t>1 </a:t>
            </a:r>
            <a:r>
              <a:rPr lang="ru-RU" dirty="0"/>
              <a:t>куба   </a:t>
            </a:r>
            <a:r>
              <a:rPr lang="en-US" dirty="0"/>
              <a:t>ABCDA</a:t>
            </a:r>
            <a:r>
              <a:rPr lang="ru-RU" baseline="-25000" dirty="0"/>
              <a:t>1</a:t>
            </a:r>
            <a:r>
              <a:rPr lang="en-US" dirty="0"/>
              <a:t>B</a:t>
            </a:r>
            <a:r>
              <a:rPr lang="ru-RU" baseline="-25000" dirty="0"/>
              <a:t>1</a:t>
            </a:r>
            <a:r>
              <a:rPr lang="en-US" dirty="0"/>
              <a:t>C</a:t>
            </a:r>
            <a:r>
              <a:rPr lang="ru-RU" baseline="-25000" dirty="0"/>
              <a:t>1</a:t>
            </a:r>
            <a:r>
              <a:rPr lang="en-US" dirty="0"/>
              <a:t>D</a:t>
            </a:r>
            <a:r>
              <a:rPr lang="ru-RU" baseline="-25000" dirty="0"/>
              <a:t>1</a:t>
            </a:r>
            <a:r>
              <a:rPr lang="ru-RU" dirty="0"/>
              <a:t> . Найдите угол между прямыми </a:t>
            </a:r>
            <a:r>
              <a:rPr lang="en-US" dirty="0"/>
              <a:t>BE </a:t>
            </a:r>
            <a:r>
              <a:rPr lang="ru-RU" dirty="0"/>
              <a:t>и </a:t>
            </a:r>
            <a:r>
              <a:rPr lang="en-US" dirty="0"/>
              <a:t>AD 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ru-RU" dirty="0"/>
              <a:t>На ребре </a:t>
            </a:r>
            <a:r>
              <a:rPr lang="en-US" dirty="0"/>
              <a:t>CC</a:t>
            </a:r>
            <a:r>
              <a:rPr lang="ru-RU" baseline="-25000" dirty="0"/>
              <a:t>1 </a:t>
            </a:r>
            <a:r>
              <a:rPr lang="ru-RU" dirty="0"/>
              <a:t>куба   </a:t>
            </a:r>
            <a:r>
              <a:rPr lang="en-US" dirty="0"/>
              <a:t>ABCDA</a:t>
            </a:r>
            <a:r>
              <a:rPr lang="ru-RU" baseline="-25000" dirty="0"/>
              <a:t>1</a:t>
            </a:r>
            <a:r>
              <a:rPr lang="en-US" dirty="0"/>
              <a:t>B</a:t>
            </a:r>
            <a:r>
              <a:rPr lang="ru-RU" baseline="-25000" dirty="0"/>
              <a:t>1</a:t>
            </a:r>
            <a:r>
              <a:rPr lang="en-US" dirty="0"/>
              <a:t>C</a:t>
            </a:r>
            <a:r>
              <a:rPr lang="ru-RU" baseline="-25000" dirty="0"/>
              <a:t>1</a:t>
            </a:r>
            <a:r>
              <a:rPr lang="en-US" dirty="0"/>
              <a:t>D</a:t>
            </a:r>
            <a:r>
              <a:rPr lang="ru-RU" baseline="-25000" dirty="0"/>
              <a:t>1 </a:t>
            </a:r>
            <a:r>
              <a:rPr lang="ru-RU" dirty="0"/>
              <a:t>  отмечена точка </a:t>
            </a:r>
            <a:r>
              <a:rPr lang="en-US" dirty="0"/>
              <a:t>E </a:t>
            </a:r>
            <a:r>
              <a:rPr lang="ru-RU" dirty="0"/>
              <a:t>так, что </a:t>
            </a:r>
            <a:r>
              <a:rPr lang="en-US" dirty="0"/>
              <a:t>CE</a:t>
            </a:r>
            <a:r>
              <a:rPr lang="ru-RU" dirty="0"/>
              <a:t>:</a:t>
            </a:r>
            <a:r>
              <a:rPr lang="en-US" dirty="0"/>
              <a:t>CE</a:t>
            </a:r>
            <a:r>
              <a:rPr lang="ru-RU" baseline="-25000" dirty="0"/>
              <a:t>1</a:t>
            </a:r>
            <a:r>
              <a:rPr lang="ru-RU" dirty="0"/>
              <a:t>=1:2. Найдите угол между прямыми </a:t>
            </a:r>
            <a:r>
              <a:rPr lang="en-US" dirty="0"/>
              <a:t>BE </a:t>
            </a:r>
            <a:r>
              <a:rPr lang="ru-RU" dirty="0"/>
              <a:t>и </a:t>
            </a:r>
            <a:r>
              <a:rPr lang="en-US" dirty="0"/>
              <a:t>AC</a:t>
            </a:r>
            <a:r>
              <a:rPr lang="en-US" baseline="-25000" dirty="0"/>
              <a:t>1</a:t>
            </a:r>
            <a:r>
              <a:rPr lang="ru-RU" dirty="0"/>
              <a:t>.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ru-RU" dirty="0"/>
              <a:t>Длины всех ребер правильной четырехугольной пирамиды </a:t>
            </a:r>
            <a:r>
              <a:rPr lang="en-US" dirty="0"/>
              <a:t>PABCD</a:t>
            </a:r>
            <a:r>
              <a:rPr lang="ru-RU" dirty="0"/>
              <a:t>   равны между собой. Найдите угол между прямыми </a:t>
            </a:r>
            <a:r>
              <a:rPr lang="en-US" dirty="0"/>
              <a:t>PH </a:t>
            </a:r>
            <a:r>
              <a:rPr lang="ru-RU" dirty="0"/>
              <a:t>и   </a:t>
            </a:r>
            <a:r>
              <a:rPr lang="en-US" dirty="0"/>
              <a:t>BM</a:t>
            </a:r>
            <a:r>
              <a:rPr lang="ru-RU" dirty="0"/>
              <a:t>, если отрезок </a:t>
            </a:r>
            <a:r>
              <a:rPr lang="en-US" dirty="0"/>
              <a:t>PH </a:t>
            </a:r>
            <a:r>
              <a:rPr lang="ru-RU" dirty="0"/>
              <a:t>— высота данной пирамиды, точка </a:t>
            </a:r>
            <a:r>
              <a:rPr lang="en-US" dirty="0"/>
              <a:t>M</a:t>
            </a:r>
            <a:r>
              <a:rPr lang="ru-RU" dirty="0"/>
              <a:t>— середина ее бокового ребра  </a:t>
            </a:r>
            <a:r>
              <a:rPr lang="en-US" dirty="0"/>
              <a:t>AP</a:t>
            </a:r>
            <a:r>
              <a:rPr lang="ru-RU" dirty="0"/>
              <a:t>.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4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9EAEA-D6F9-49E7-BD0C-30EF42069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Домашнее задание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FA92FC-7DFC-49B5-9A65-1D2B8853F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437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/>
              <a:t>Точка </a:t>
            </a:r>
            <a:r>
              <a:rPr lang="en-US" dirty="0"/>
              <a:t>E</a:t>
            </a:r>
            <a:r>
              <a:rPr lang="ru-RU" dirty="0"/>
              <a:t>— середина ребра  </a:t>
            </a:r>
            <a:r>
              <a:rPr lang="en-US" dirty="0"/>
              <a:t>CC</a:t>
            </a:r>
            <a:r>
              <a:rPr lang="ru-RU" baseline="-25000" dirty="0"/>
              <a:t>1 </a:t>
            </a:r>
            <a:r>
              <a:rPr lang="ru-RU" dirty="0"/>
              <a:t>куба   </a:t>
            </a:r>
            <a:r>
              <a:rPr lang="en-US" dirty="0"/>
              <a:t>ABCDA</a:t>
            </a:r>
            <a:r>
              <a:rPr lang="ru-RU" baseline="-25000" dirty="0"/>
              <a:t>1</a:t>
            </a:r>
            <a:r>
              <a:rPr lang="en-US" dirty="0"/>
              <a:t>B</a:t>
            </a:r>
            <a:r>
              <a:rPr lang="ru-RU" baseline="-25000" dirty="0"/>
              <a:t>1</a:t>
            </a:r>
            <a:r>
              <a:rPr lang="en-US" dirty="0"/>
              <a:t>C</a:t>
            </a:r>
            <a:r>
              <a:rPr lang="ru-RU" baseline="-25000" dirty="0"/>
              <a:t>1</a:t>
            </a:r>
            <a:r>
              <a:rPr lang="en-US" dirty="0"/>
              <a:t>D</a:t>
            </a:r>
            <a:r>
              <a:rPr lang="ru-RU" baseline="-25000" dirty="0"/>
              <a:t>1</a:t>
            </a:r>
            <a:r>
              <a:rPr lang="ru-RU" dirty="0"/>
              <a:t> . Найдите угол между прямыми </a:t>
            </a:r>
            <a:r>
              <a:rPr lang="en-US" dirty="0"/>
              <a:t>BE </a:t>
            </a:r>
            <a:r>
              <a:rPr lang="ru-RU" dirty="0"/>
              <a:t>и </a:t>
            </a:r>
            <a:r>
              <a:rPr lang="en-US" dirty="0"/>
              <a:t>DB</a:t>
            </a:r>
            <a:r>
              <a:rPr lang="ru-RU" baseline="-25000" dirty="0"/>
              <a:t>1</a:t>
            </a:r>
            <a:r>
              <a:rPr lang="ru-RU" dirty="0"/>
              <a:t>.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/>
              <a:t>Точка </a:t>
            </a:r>
            <a:r>
              <a:rPr lang="en-US" dirty="0"/>
              <a:t>E</a:t>
            </a:r>
            <a:r>
              <a:rPr lang="ru-RU" dirty="0"/>
              <a:t>— середина ребра  </a:t>
            </a:r>
            <a:r>
              <a:rPr lang="en-US" dirty="0"/>
              <a:t>AA</a:t>
            </a:r>
            <a:r>
              <a:rPr lang="ru-RU" baseline="-25000" dirty="0"/>
              <a:t>1 </a:t>
            </a:r>
            <a:r>
              <a:rPr lang="ru-RU" dirty="0"/>
              <a:t>куба   </a:t>
            </a:r>
            <a:r>
              <a:rPr lang="en-US" dirty="0"/>
              <a:t>ABCDA</a:t>
            </a:r>
            <a:r>
              <a:rPr lang="ru-RU" baseline="-25000" dirty="0"/>
              <a:t>1</a:t>
            </a:r>
            <a:r>
              <a:rPr lang="en-US" dirty="0"/>
              <a:t>B</a:t>
            </a:r>
            <a:r>
              <a:rPr lang="ru-RU" baseline="-25000" dirty="0"/>
              <a:t>1</a:t>
            </a:r>
            <a:r>
              <a:rPr lang="en-US" dirty="0"/>
              <a:t>C</a:t>
            </a:r>
            <a:r>
              <a:rPr lang="ru-RU" baseline="-25000" dirty="0"/>
              <a:t>1</a:t>
            </a:r>
            <a:r>
              <a:rPr lang="en-US" dirty="0"/>
              <a:t>D</a:t>
            </a:r>
            <a:r>
              <a:rPr lang="ru-RU" baseline="-25000" dirty="0"/>
              <a:t>1</a:t>
            </a:r>
            <a:r>
              <a:rPr lang="ru-RU" dirty="0"/>
              <a:t> . Найдите угол между прямыми </a:t>
            </a:r>
            <a:r>
              <a:rPr lang="en-US" dirty="0"/>
              <a:t>BE </a:t>
            </a:r>
            <a:r>
              <a:rPr lang="ru-RU" dirty="0"/>
              <a:t>и </a:t>
            </a:r>
            <a:r>
              <a:rPr lang="en-US" dirty="0"/>
              <a:t>DB</a:t>
            </a:r>
            <a:r>
              <a:rPr lang="ru-RU" baseline="-25000" dirty="0"/>
              <a:t>1</a:t>
            </a:r>
            <a:r>
              <a:rPr lang="ru-RU" dirty="0"/>
              <a:t>.</a:t>
            </a: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ru-RU" dirty="0"/>
              <a:t>На ребре </a:t>
            </a:r>
            <a:r>
              <a:rPr lang="en-US" dirty="0"/>
              <a:t>CC</a:t>
            </a:r>
            <a:r>
              <a:rPr lang="ru-RU" baseline="-25000" dirty="0"/>
              <a:t>1 </a:t>
            </a:r>
            <a:r>
              <a:rPr lang="ru-RU" dirty="0"/>
              <a:t>куба   </a:t>
            </a:r>
            <a:r>
              <a:rPr lang="en-US" dirty="0"/>
              <a:t>ABCDA</a:t>
            </a:r>
            <a:r>
              <a:rPr lang="ru-RU" baseline="-25000" dirty="0"/>
              <a:t>1</a:t>
            </a:r>
            <a:r>
              <a:rPr lang="en-US" dirty="0"/>
              <a:t>B</a:t>
            </a:r>
            <a:r>
              <a:rPr lang="ru-RU" baseline="-25000" dirty="0"/>
              <a:t>1</a:t>
            </a:r>
            <a:r>
              <a:rPr lang="en-US" dirty="0"/>
              <a:t>C</a:t>
            </a:r>
            <a:r>
              <a:rPr lang="ru-RU" baseline="-25000" dirty="0"/>
              <a:t>1</a:t>
            </a:r>
            <a:r>
              <a:rPr lang="en-US" dirty="0"/>
              <a:t>D</a:t>
            </a:r>
            <a:r>
              <a:rPr lang="ru-RU" baseline="-25000" dirty="0"/>
              <a:t>1 </a:t>
            </a:r>
            <a:r>
              <a:rPr lang="ru-RU" dirty="0"/>
              <a:t>  отмечена точка </a:t>
            </a:r>
            <a:r>
              <a:rPr lang="en-US" dirty="0"/>
              <a:t>E </a:t>
            </a:r>
            <a:r>
              <a:rPr lang="ru-RU" dirty="0"/>
              <a:t>так, что </a:t>
            </a:r>
            <a:r>
              <a:rPr lang="en-US" dirty="0"/>
              <a:t>CE</a:t>
            </a:r>
            <a:r>
              <a:rPr lang="ru-RU" dirty="0"/>
              <a:t>:</a:t>
            </a:r>
            <a:r>
              <a:rPr lang="en-US" dirty="0"/>
              <a:t>CE</a:t>
            </a:r>
            <a:r>
              <a:rPr lang="ru-RU" baseline="-25000" dirty="0"/>
              <a:t>1</a:t>
            </a:r>
            <a:r>
              <a:rPr lang="ru-RU" dirty="0"/>
              <a:t>=</a:t>
            </a:r>
            <a:r>
              <a:rPr lang="en-US" dirty="0"/>
              <a:t>2</a:t>
            </a:r>
            <a:r>
              <a:rPr lang="ru-RU" dirty="0"/>
              <a:t>:</a:t>
            </a:r>
            <a:r>
              <a:rPr lang="en-US" dirty="0"/>
              <a:t>1</a:t>
            </a:r>
            <a:r>
              <a:rPr lang="ru-RU" dirty="0"/>
              <a:t>. Найдите угол между прямыми</a:t>
            </a:r>
            <a:r>
              <a:rPr lang="en-US" dirty="0"/>
              <a:t> BE</a:t>
            </a:r>
            <a:r>
              <a:rPr lang="ru-RU" dirty="0"/>
              <a:t> и </a:t>
            </a:r>
            <a:r>
              <a:rPr lang="en-US" dirty="0"/>
              <a:t>AC</a:t>
            </a:r>
            <a:r>
              <a:rPr lang="en-US" baseline="-25000" dirty="0"/>
              <a:t>1</a:t>
            </a:r>
            <a:r>
              <a:rPr lang="ru-RU" dirty="0"/>
              <a:t>.</a:t>
            </a:r>
            <a:endParaRPr lang="en-US" dirty="0"/>
          </a:p>
          <a:p>
            <a:pPr marL="514350" indent="-514350">
              <a:buAutoNum type="arabicPeriod"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5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3F7A6-ABD0-4671-8842-9D28DE1C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ru-RU" b="1" dirty="0"/>
              <a:t>Угол между плоскостями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01D6D0-31B8-465E-B09A-5A990FABAB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ru-RU" dirty="0"/>
                  <a:t> уравнение плоскости 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ru-RU" i="1"/>
                      <m:t>𝑎𝑥</m:t>
                    </m:r>
                    <m:r>
                      <a:rPr lang="ru-RU" i="1"/>
                      <m:t>+</m:t>
                    </m:r>
                    <m:r>
                      <a:rPr lang="ru-RU" i="1"/>
                      <m:t>𝑏𝑦</m:t>
                    </m:r>
                    <m:r>
                      <a:rPr lang="ru-RU" i="1"/>
                      <m:t>+</m:t>
                    </m:r>
                    <m:r>
                      <a:rPr lang="ru-RU" i="1"/>
                      <m:t>𝑐𝑧</m:t>
                    </m:r>
                    <m:r>
                      <a:rPr lang="ru-RU" i="1"/>
                      <m:t>+</m:t>
                    </m:r>
                    <m:r>
                      <a:rPr lang="ru-RU" i="1"/>
                      <m:t>𝑑</m:t>
                    </m:r>
                    <m:r>
                      <a:rPr lang="ru-RU" i="1"/>
                      <m:t>=0</m:t>
                    </m:r>
                  </m:oMath>
                </a14:m>
                <a:endParaRPr lang="ru-RU" dirty="0"/>
              </a:p>
              <a:p>
                <a:r>
                  <a:rPr lang="ru-RU" dirty="0"/>
                  <a:t>вектор нормали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ru-RU" i="1"/>
                          <m:t>𝑛</m:t>
                        </m:r>
                      </m:e>
                    </m:acc>
                    <m:r>
                      <a:rPr lang="ru-RU" i="1"/>
                      <m:t>=(</m:t>
                    </m:r>
                    <m:r>
                      <a:rPr lang="ru-RU" i="1"/>
                      <m:t>𝑎</m:t>
                    </m:r>
                    <m:r>
                      <a:rPr lang="ru-RU" i="1"/>
                      <m:t>,</m:t>
                    </m:r>
                    <m:r>
                      <a:rPr lang="ru-RU" i="1"/>
                      <m:t>𝑏</m:t>
                    </m:r>
                    <m:r>
                      <a:rPr lang="ru-RU" i="1"/>
                      <m:t>,</m:t>
                    </m:r>
                    <m:r>
                      <a:rPr lang="ru-RU" i="1"/>
                      <m:t>𝑐</m:t>
                    </m:r>
                    <m:r>
                      <a:rPr lang="ru-RU" i="1"/>
                      <m:t>)</m:t>
                    </m:r>
                  </m:oMath>
                </a14:m>
                <a:r>
                  <a:rPr lang="ru-RU" dirty="0"/>
                  <a:t> </a:t>
                </a:r>
              </a:p>
              <a:p>
                <a:endParaRPr lang="ru-RU" dirty="0"/>
              </a:p>
              <a:p>
                <a:r>
                  <a:rPr lang="ru-RU" dirty="0"/>
                  <a:t>а) </a:t>
                </a:r>
                <a:r>
                  <a:rPr lang="ru-RU" b="1" i="1" u="sng" dirty="0"/>
                  <a:t>определение</a:t>
                </a:r>
                <a:r>
                  <a:rPr lang="ru-RU" i="1" u="sng" dirty="0"/>
                  <a:t>:</a:t>
                </a:r>
                <a:r>
                  <a:rPr lang="ru-RU" dirty="0"/>
                  <a:t>   угол между прямыми, каждая из которых лежит в одной из плоскостей и перпендикулярна линии пересечения этих плоскостей</a:t>
                </a:r>
                <a:endParaRPr lang="en-US" dirty="0"/>
              </a:p>
              <a:p>
                <a:r>
                  <a:rPr lang="ru-RU" dirty="0"/>
                  <a:t>б) </a:t>
                </a:r>
                <a:r>
                  <a:rPr lang="ru-RU" b="1" i="1" u="sng" dirty="0"/>
                  <a:t>координатный метод:</a:t>
                </a:r>
                <a:r>
                  <a:rPr lang="ru-RU" dirty="0"/>
                  <a:t>  – </a:t>
                </a:r>
                <a:r>
                  <a:rPr lang="ru-RU" b="1" dirty="0"/>
                  <a:t>МЕНЬШИЙ</a:t>
                </a:r>
                <a:r>
                  <a:rPr lang="ru-RU" dirty="0"/>
                  <a:t> из  углов между нормалями к плоскостям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/>
                          <m:t>cos</m:t>
                        </m:r>
                      </m:fName>
                      <m:e>
                        <m:r>
                          <a:rPr lang="ru-RU" i="1"/>
                          <m:t>𝛼</m:t>
                        </m:r>
                      </m:e>
                    </m:func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/>
                              <m:t>cos</m:t>
                            </m:r>
                          </m:fName>
                          <m:e>
                            <m:acc>
                              <m:accPr>
                                <m:chr m:val="̂"/>
                                <m:ctrlPr>
                                  <a:rPr lang="en-US" i="1"/>
                                </m:ctrlPr>
                              </m:acc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i="1"/>
                                        </m:ctrlPr>
                                      </m:sSubPr>
                                      <m:e>
                                        <m:r>
                                          <a:rPr lang="ru-RU" i="1"/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ru-RU" i="1"/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ru-RU" i="1"/>
                                  <m:t>,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i="1"/>
                                        </m:ctrlPr>
                                      </m:sSubPr>
                                      <m:e>
                                        <m:r>
                                          <a:rPr lang="ru-RU" i="1"/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ru-RU" i="1"/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acc>
                          </m:e>
                        </m:func>
                      </m:e>
                    </m:d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ru-RU" i="1"/>
                              <m:t>(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ru-RU" i="1"/>
                                      <m:t>𝑛</m:t>
                                    </m:r>
                                  </m:e>
                                  <m:sub>
                                    <m:r>
                                      <a:rPr lang="ru-RU" i="1"/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ru-RU" i="1"/>
                              <m:t>,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ru-RU" i="1"/>
                                      <m:t>𝑛</m:t>
                                    </m:r>
                                  </m:e>
                                  <m:sub>
                                    <m:r>
                                      <a:rPr lang="ru-RU" i="1"/>
                                      <m:t>2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ru-RU" i="1"/>
                              <m:t>)</m:t>
                            </m:r>
                          </m:num>
                          <m:den>
                            <m:r>
                              <a:rPr lang="ru-RU" i="1"/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ru-RU" i="1"/>
                                      <m:t>𝑛</m:t>
                                    </m:r>
                                  </m:e>
                                  <m:sub>
                                    <m:r>
                                      <a:rPr lang="ru-RU" i="1"/>
                                      <m:t>1</m:t>
                                    </m:r>
                                  </m:sub>
                                </m:sSub>
                                <m:r>
                                  <a:rPr lang="ru-RU" i="1"/>
                                  <m:t>| </m:t>
                                </m:r>
                              </m:e>
                            </m:acc>
                            <m:r>
                              <a:rPr lang="ru-RU" i="1"/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ru-RU" i="1"/>
                                      <m:t>𝑛</m:t>
                                    </m:r>
                                  </m:e>
                                  <m:sub>
                                    <m:r>
                                      <a:rPr lang="ru-RU" i="1"/>
                                      <m:t>2</m:t>
                                    </m:r>
                                  </m:sub>
                                </m:sSub>
                                <m:r>
                                  <a:rPr lang="ru-RU" i="1"/>
                                  <m:t>|</m:t>
                                </m:r>
                              </m:e>
                            </m:acc>
                          </m:den>
                        </m:f>
                      </m:e>
                    </m:d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ru-RU" i="1"/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ru-RU" i="1"/>
                                  <m:t>2</m:t>
                                </m:r>
                              </m:sub>
                            </m:sSub>
                            <m:r>
                              <a:rPr lang="ru-RU" i="1"/>
                              <m:t>+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ru-RU" i="1"/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ru-RU" i="1"/>
                                  <m:t>2</m:t>
                                </m:r>
                              </m:sub>
                            </m:sSub>
                            <m:r>
                              <a:rPr lang="ru-RU" i="1"/>
                              <m:t>+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ru-RU" i="1"/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ru-RU" i="1"/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/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ru-RU" i="1"/>
                                      <m:t>𝑛</m:t>
                                    </m:r>
                                  </m:e>
                                  <m:sub>
                                    <m:r>
                                      <a:rPr lang="ru-RU" i="1"/>
                                      <m:t>1</m:t>
                                    </m:r>
                                  </m:sub>
                                </m:sSub>
                                <m:r>
                                  <a:rPr lang="ru-RU" i="1"/>
                                  <m:t>| </m:t>
                                </m:r>
                              </m:e>
                            </m:acc>
                            <m:r>
                              <a:rPr lang="ru-RU" i="1"/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ru-RU" i="1"/>
                                      <m:t>𝑛</m:t>
                                    </m:r>
                                  </m:e>
                                  <m:sub>
                                    <m:r>
                                      <a:rPr lang="ru-RU" i="1"/>
                                      <m:t>2</m:t>
                                    </m:r>
                                  </m:sub>
                                </m:sSub>
                                <m:r>
                                  <a:rPr lang="ru-RU" i="1"/>
                                  <m:t>|</m:t>
                                </m:r>
                              </m:e>
                            </m:acc>
                          </m:den>
                        </m:f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01D6D0-31B8-465E-B09A-5A990FABAB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24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9EAEA-D6F9-49E7-BD0C-30EF42069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FA92FC-7DFC-49B5-9A65-1D2B8853F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906"/>
            <a:ext cx="10515600" cy="4770483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2800" dirty="0"/>
              <a:t>В кубе </a:t>
            </a:r>
            <a:r>
              <a:rPr lang="en-US" sz="12800" dirty="0"/>
              <a:t>ABCDA</a:t>
            </a:r>
            <a:r>
              <a:rPr lang="ru-RU" sz="12800" baseline="-25000" dirty="0"/>
              <a:t>1</a:t>
            </a:r>
            <a:r>
              <a:rPr lang="en-US" sz="12800" dirty="0"/>
              <a:t>B</a:t>
            </a:r>
            <a:r>
              <a:rPr lang="ru-RU" sz="12800" baseline="-25000" dirty="0"/>
              <a:t>1</a:t>
            </a:r>
            <a:r>
              <a:rPr lang="en-US" sz="12800" dirty="0"/>
              <a:t>C</a:t>
            </a:r>
            <a:r>
              <a:rPr lang="ru-RU" sz="12800" baseline="-25000" dirty="0"/>
              <a:t>1</a:t>
            </a:r>
            <a:r>
              <a:rPr lang="en-US" sz="12800" dirty="0"/>
              <a:t>D</a:t>
            </a:r>
            <a:r>
              <a:rPr lang="ru-RU" sz="12800" baseline="-25000" dirty="0"/>
              <a:t>1 </a:t>
            </a:r>
            <a:r>
              <a:rPr lang="ru-RU" sz="12800" dirty="0"/>
              <a:t>найдите косинус угла между плоскостями </a:t>
            </a:r>
            <a:r>
              <a:rPr lang="en-US" sz="12800" dirty="0"/>
              <a:t>BA</a:t>
            </a:r>
            <a:r>
              <a:rPr lang="ru-RU" sz="12800" baseline="-25000" dirty="0"/>
              <a:t>1</a:t>
            </a:r>
            <a:r>
              <a:rPr lang="en-US" sz="12800" dirty="0"/>
              <a:t>C</a:t>
            </a:r>
            <a:r>
              <a:rPr lang="ru-RU" sz="12800" baseline="-25000" dirty="0"/>
              <a:t>1 </a:t>
            </a:r>
            <a:r>
              <a:rPr lang="ru-RU" sz="12800" dirty="0"/>
              <a:t>и </a:t>
            </a:r>
            <a:r>
              <a:rPr lang="en-US" sz="12800" dirty="0"/>
              <a:t>BA</a:t>
            </a:r>
            <a:r>
              <a:rPr lang="ru-RU" sz="12800" baseline="-25000" dirty="0"/>
              <a:t>1</a:t>
            </a:r>
            <a:r>
              <a:rPr lang="en-US" sz="12800" dirty="0"/>
              <a:t>D</a:t>
            </a:r>
            <a:r>
              <a:rPr lang="ru-RU" sz="12800" baseline="-25000" dirty="0"/>
              <a:t>1</a:t>
            </a:r>
            <a:r>
              <a:rPr lang="en-US" sz="12800" baseline="-25000" dirty="0"/>
              <a:t> .</a:t>
            </a:r>
          </a:p>
          <a:p>
            <a:pPr marL="514350" indent="-514350">
              <a:buFont typeface="+mj-lt"/>
              <a:buAutoNum type="arabicPeriod"/>
            </a:pPr>
            <a:endParaRPr lang="en-US" sz="12800" baseline="-25000" dirty="0"/>
          </a:p>
          <a:p>
            <a:pPr marL="514350" indent="-514350">
              <a:buFont typeface="+mj-lt"/>
              <a:buAutoNum type="arabicPeriod"/>
            </a:pPr>
            <a:r>
              <a:rPr lang="ru-RU" sz="12800" dirty="0"/>
              <a:t>В прямоугольном параллелепипеде </a:t>
            </a:r>
            <a:r>
              <a:rPr lang="en-US" sz="12800" dirty="0"/>
              <a:t>ABCDA</a:t>
            </a:r>
            <a:r>
              <a:rPr lang="ru-RU" sz="12800" baseline="-25000" dirty="0"/>
              <a:t>1</a:t>
            </a:r>
            <a:r>
              <a:rPr lang="en-US" sz="12800" dirty="0"/>
              <a:t>B</a:t>
            </a:r>
            <a:r>
              <a:rPr lang="ru-RU" sz="12800" baseline="-25000" dirty="0"/>
              <a:t>1</a:t>
            </a:r>
            <a:r>
              <a:rPr lang="en-US" sz="12800" dirty="0"/>
              <a:t>C</a:t>
            </a:r>
            <a:r>
              <a:rPr lang="ru-RU" sz="12800" baseline="-25000" dirty="0"/>
              <a:t>1</a:t>
            </a:r>
            <a:r>
              <a:rPr lang="en-US" sz="12800" dirty="0"/>
              <a:t>D</a:t>
            </a:r>
            <a:r>
              <a:rPr lang="ru-RU" sz="12800" baseline="-25000" dirty="0"/>
              <a:t>1 </a:t>
            </a:r>
            <a:r>
              <a:rPr lang="ru-RU" sz="12800" dirty="0"/>
              <a:t>известны ребра: </a:t>
            </a:r>
            <a:r>
              <a:rPr lang="en-US" sz="12800" dirty="0"/>
              <a:t>AB</a:t>
            </a:r>
            <a:r>
              <a:rPr lang="ru-RU" sz="12800" dirty="0"/>
              <a:t>=6, </a:t>
            </a:r>
            <a:r>
              <a:rPr lang="en-US" sz="12800" dirty="0"/>
              <a:t>AD</a:t>
            </a:r>
            <a:r>
              <a:rPr lang="ru-RU" sz="12800" dirty="0"/>
              <a:t>=8, </a:t>
            </a:r>
            <a:r>
              <a:rPr lang="en-US" sz="12800" dirty="0"/>
              <a:t>CC</a:t>
            </a:r>
            <a:r>
              <a:rPr lang="ru-RU" sz="12800" baseline="-25000" dirty="0"/>
              <a:t>1</a:t>
            </a:r>
            <a:r>
              <a:rPr lang="ru-RU" sz="12800" dirty="0"/>
              <a:t>=16. Найдите угол между плоскостями</a:t>
            </a:r>
            <a:r>
              <a:rPr lang="en-US" sz="12800" dirty="0"/>
              <a:t> ABC </a:t>
            </a:r>
            <a:r>
              <a:rPr lang="ru-RU" sz="12800" dirty="0"/>
              <a:t>и </a:t>
            </a:r>
            <a:r>
              <a:rPr lang="en-US" sz="12800" dirty="0"/>
              <a:t> A</a:t>
            </a:r>
            <a:r>
              <a:rPr lang="en-US" sz="12800" baseline="-25000" dirty="0"/>
              <a:t>1</a:t>
            </a:r>
            <a:r>
              <a:rPr lang="en-US" sz="12800" dirty="0"/>
              <a:t>DB </a:t>
            </a:r>
            <a:r>
              <a:rPr lang="en-US" sz="4400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sz="12800" dirty="0"/>
              <a:t>Основание прямой четырехугольной призмы </a:t>
            </a:r>
            <a:r>
              <a:rPr lang="en-US" sz="12800" dirty="0"/>
              <a:t>ABCDA</a:t>
            </a:r>
            <a:r>
              <a:rPr lang="ru-RU" sz="12800" baseline="-25000" dirty="0"/>
              <a:t>1</a:t>
            </a:r>
            <a:r>
              <a:rPr lang="en-US" sz="12800" dirty="0"/>
              <a:t>B</a:t>
            </a:r>
            <a:r>
              <a:rPr lang="ru-RU" sz="12800" baseline="-25000" dirty="0"/>
              <a:t>1</a:t>
            </a:r>
            <a:r>
              <a:rPr lang="en-US" sz="12800" dirty="0"/>
              <a:t>C</a:t>
            </a:r>
            <a:r>
              <a:rPr lang="ru-RU" sz="12800" baseline="-25000" dirty="0"/>
              <a:t>1</a:t>
            </a:r>
            <a:r>
              <a:rPr lang="en-US" sz="12800" dirty="0"/>
              <a:t>D</a:t>
            </a:r>
            <a:r>
              <a:rPr lang="ru-RU" sz="12800" baseline="-25000" dirty="0"/>
              <a:t>1 </a:t>
            </a:r>
            <a:r>
              <a:rPr lang="ru-RU" sz="12800" dirty="0"/>
              <a:t>— прямоугольник </a:t>
            </a:r>
            <a:r>
              <a:rPr lang="en-US" sz="12800" dirty="0"/>
              <a:t>ABCD </a:t>
            </a:r>
            <a:r>
              <a:rPr lang="ru-RU" sz="12800" dirty="0"/>
              <a:t>, в котором </a:t>
            </a:r>
            <a:r>
              <a:rPr lang="en-US" sz="12800" dirty="0"/>
              <a:t>AB</a:t>
            </a:r>
            <a:r>
              <a:rPr lang="ru-RU" sz="12800" dirty="0"/>
              <a:t>=12, </a:t>
            </a:r>
            <a:r>
              <a:rPr lang="en-US" sz="12800" dirty="0"/>
              <a:t>AD</a:t>
            </a:r>
            <a:r>
              <a:rPr lang="ru-RU" sz="12800" dirty="0"/>
              <a:t>=5. Найдите угол между плоскостью основания призмы и плоскостью, проходящей через середину ребра </a:t>
            </a:r>
            <a:r>
              <a:rPr lang="en-US" sz="12800" dirty="0"/>
              <a:t>AD</a:t>
            </a:r>
            <a:r>
              <a:rPr lang="ru-RU" sz="12800" dirty="0"/>
              <a:t>  перпендикулярно прямой  </a:t>
            </a:r>
            <a:r>
              <a:rPr lang="en-US" sz="12800" dirty="0"/>
              <a:t>BD</a:t>
            </a:r>
            <a:r>
              <a:rPr lang="ru-RU" sz="12800" baseline="-25000" dirty="0"/>
              <a:t>1 </a:t>
            </a:r>
            <a:r>
              <a:rPr lang="ru-RU" sz="12800" dirty="0"/>
              <a:t>, если расстояние между прямыми </a:t>
            </a:r>
            <a:r>
              <a:rPr lang="en-US" sz="12800" dirty="0"/>
              <a:t>AC </a:t>
            </a:r>
            <a:r>
              <a:rPr lang="ru-RU" sz="12800" dirty="0"/>
              <a:t>и  </a:t>
            </a:r>
            <a:r>
              <a:rPr lang="en-US" sz="12800" dirty="0"/>
              <a:t>B</a:t>
            </a:r>
            <a:r>
              <a:rPr lang="ru-RU" sz="12800" baseline="-25000" dirty="0"/>
              <a:t>1</a:t>
            </a:r>
            <a:r>
              <a:rPr lang="en-US" sz="12800" dirty="0"/>
              <a:t>D</a:t>
            </a:r>
            <a:r>
              <a:rPr lang="ru-RU" sz="12800" baseline="-25000" dirty="0"/>
              <a:t>1 </a:t>
            </a:r>
            <a:r>
              <a:rPr lang="ru-RU" sz="12800" dirty="0"/>
              <a:t>равно 13. </a:t>
            </a:r>
            <a:endParaRPr lang="en-US" sz="12800" dirty="0"/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sz="5100" dirty="0"/>
          </a:p>
          <a:p>
            <a:pPr marL="514350" indent="-514350">
              <a:buFont typeface="+mj-lt"/>
              <a:buAutoNum type="arabicPeriod"/>
            </a:pPr>
            <a:endParaRPr lang="en-US" sz="5100" baseline="-25000" dirty="0"/>
          </a:p>
          <a:p>
            <a:pPr marL="514350" indent="-514350">
              <a:buFont typeface="+mj-lt"/>
              <a:buAutoNum type="arabicPeriod"/>
            </a:pPr>
            <a:endParaRPr lang="en-US" baseline="-25000" dirty="0"/>
          </a:p>
          <a:p>
            <a:pPr marL="0" indent="0">
              <a:buNone/>
            </a:pP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8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9EAEA-D6F9-49E7-BD0C-30EF42069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FA92FC-7DFC-49B5-9A65-1D2B8853F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906"/>
            <a:ext cx="10515600" cy="4770483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 startAt="4"/>
            </a:pPr>
            <a:r>
              <a:rPr lang="ru-RU" sz="5500" dirty="0"/>
              <a:t>В правильной четырехугольной пирамиде </a:t>
            </a:r>
            <a:r>
              <a:rPr lang="en-US" sz="5500" dirty="0"/>
              <a:t>SABCD </a:t>
            </a:r>
            <a:r>
              <a:rPr lang="ru-RU" sz="5500" dirty="0"/>
              <a:t>, все ребра которой равны 1, найдите синус угла между плоскостью SAD и плоскостью, проходящей через точку </a:t>
            </a:r>
            <a:r>
              <a:rPr lang="en-US" sz="5500" dirty="0"/>
              <a:t>A </a:t>
            </a:r>
            <a:r>
              <a:rPr lang="ru-RU" sz="5500" dirty="0"/>
              <a:t>перпендикулярно прямой BD</a:t>
            </a:r>
            <a:endParaRPr lang="en-US" sz="5500" dirty="0"/>
          </a:p>
          <a:p>
            <a:pPr marL="514350" indent="-514350">
              <a:buFont typeface="+mj-lt"/>
              <a:buAutoNum type="arabicPeriod" startAt="4"/>
            </a:pPr>
            <a:endParaRPr lang="en-US" sz="5500" dirty="0"/>
          </a:p>
          <a:p>
            <a:pPr marL="514350" indent="-514350">
              <a:buFont typeface="+mj-lt"/>
              <a:buAutoNum type="arabicPeriod" startAt="4"/>
            </a:pPr>
            <a:r>
              <a:rPr lang="ru-RU" sz="5400" dirty="0"/>
              <a:t>В правильной четырёхугольной призме </a:t>
            </a:r>
            <a:r>
              <a:rPr lang="en-US" sz="5400" dirty="0"/>
              <a:t>ABCDA</a:t>
            </a:r>
            <a:r>
              <a:rPr lang="ru-RU" sz="5400" baseline="-25000" dirty="0"/>
              <a:t>1</a:t>
            </a:r>
            <a:r>
              <a:rPr lang="en-US" sz="5400" dirty="0"/>
              <a:t>B</a:t>
            </a:r>
            <a:r>
              <a:rPr lang="ru-RU" sz="5400" baseline="-25000" dirty="0"/>
              <a:t>1</a:t>
            </a:r>
            <a:r>
              <a:rPr lang="en-US" sz="5400" dirty="0"/>
              <a:t>C</a:t>
            </a:r>
            <a:r>
              <a:rPr lang="ru-RU" sz="5400" baseline="-25000" dirty="0"/>
              <a:t>1</a:t>
            </a:r>
            <a:r>
              <a:rPr lang="en-US" sz="5400" dirty="0"/>
              <a:t>D</a:t>
            </a:r>
            <a:r>
              <a:rPr lang="ru-RU" sz="5400" baseline="-25000" dirty="0"/>
              <a:t>1  </a:t>
            </a:r>
            <a:r>
              <a:rPr lang="ru-RU" sz="5400" dirty="0"/>
              <a:t>стороны основания равны 1, а боковые ребра равны 5. На ребре </a:t>
            </a:r>
            <a:r>
              <a:rPr lang="en-US" sz="5400" dirty="0"/>
              <a:t>AA</a:t>
            </a:r>
            <a:r>
              <a:rPr lang="ru-RU" sz="5400" baseline="-25000" dirty="0"/>
              <a:t>1</a:t>
            </a:r>
            <a:r>
              <a:rPr lang="ru-RU" sz="5400" dirty="0"/>
              <a:t> отмечена точка </a:t>
            </a:r>
            <a:r>
              <a:rPr lang="en-US" sz="5400" dirty="0"/>
              <a:t>E </a:t>
            </a:r>
            <a:r>
              <a:rPr lang="ru-RU" sz="5400" dirty="0"/>
              <a:t>так, что </a:t>
            </a:r>
            <a:r>
              <a:rPr lang="en-US" sz="5400" dirty="0"/>
              <a:t>AE</a:t>
            </a:r>
            <a:r>
              <a:rPr lang="ru-RU" sz="5400" dirty="0"/>
              <a:t>:</a:t>
            </a:r>
            <a:r>
              <a:rPr lang="en-US" sz="5400" dirty="0"/>
              <a:t>EA</a:t>
            </a:r>
            <a:r>
              <a:rPr lang="ru-RU" sz="5400" baseline="-25000" dirty="0"/>
              <a:t>1</a:t>
            </a:r>
            <a:r>
              <a:rPr lang="ru-RU" sz="5400" dirty="0"/>
              <a:t>=2:3 .  Найдите угол между плоскостями</a:t>
            </a:r>
            <a:r>
              <a:rPr lang="en-US" sz="5400" dirty="0"/>
              <a:t> ABC </a:t>
            </a:r>
            <a:r>
              <a:rPr lang="ru-RU" sz="5400" dirty="0"/>
              <a:t>и</a:t>
            </a:r>
            <a:r>
              <a:rPr lang="en-US" sz="5400" dirty="0"/>
              <a:t> BED</a:t>
            </a:r>
            <a:r>
              <a:rPr lang="en-US" sz="5400" baseline="-25000" dirty="0"/>
              <a:t>1 </a:t>
            </a:r>
          </a:p>
          <a:p>
            <a:pPr marL="514350" indent="-514350">
              <a:buFont typeface="+mj-lt"/>
              <a:buAutoNum type="arabicPeriod" startAt="4"/>
            </a:pPr>
            <a:endParaRPr lang="en-US" sz="5400" baseline="-25000" dirty="0"/>
          </a:p>
          <a:p>
            <a:pPr marL="514350" indent="-514350">
              <a:buFont typeface="+mj-lt"/>
              <a:buAutoNum type="arabicPeriod" startAt="4"/>
            </a:pPr>
            <a:r>
              <a:rPr lang="ru-RU" sz="5900" dirty="0"/>
              <a:t>В правильной треугольной призме </a:t>
            </a:r>
            <a:r>
              <a:rPr lang="en-US" sz="5900" dirty="0"/>
              <a:t>ABCDA</a:t>
            </a:r>
            <a:r>
              <a:rPr lang="ru-RU" sz="5900" baseline="-25000" dirty="0"/>
              <a:t>1</a:t>
            </a:r>
            <a:r>
              <a:rPr lang="en-US" sz="5900" dirty="0"/>
              <a:t>B</a:t>
            </a:r>
            <a:r>
              <a:rPr lang="ru-RU" sz="5900" baseline="-25000" dirty="0"/>
              <a:t>1</a:t>
            </a:r>
            <a:r>
              <a:rPr lang="en-US" sz="5900" dirty="0"/>
              <a:t>C</a:t>
            </a:r>
            <a:r>
              <a:rPr lang="ru-RU" sz="5900" baseline="-25000" dirty="0"/>
              <a:t>1</a:t>
            </a:r>
            <a:r>
              <a:rPr lang="en-US" sz="5900" dirty="0"/>
              <a:t>D</a:t>
            </a:r>
            <a:r>
              <a:rPr lang="ru-RU" sz="5900" baseline="-25000" dirty="0"/>
              <a:t>1</a:t>
            </a:r>
            <a:r>
              <a:rPr lang="ru-RU" sz="5900" dirty="0"/>
              <a:t>  стороны основания равны 1, боковые ребра равны 2, точка </a:t>
            </a:r>
            <a:r>
              <a:rPr lang="en-US" sz="5900" dirty="0"/>
              <a:t>D </a:t>
            </a:r>
            <a:r>
              <a:rPr lang="ru-RU" sz="5900" dirty="0"/>
              <a:t>— середина ребра  </a:t>
            </a:r>
            <a:r>
              <a:rPr lang="en-US" sz="5900" dirty="0"/>
              <a:t>CC</a:t>
            </a:r>
            <a:r>
              <a:rPr lang="ru-RU" sz="5900" baseline="-25000" dirty="0"/>
              <a:t>1. </a:t>
            </a:r>
            <a:r>
              <a:rPr lang="ru-RU" sz="5900" dirty="0"/>
              <a:t>Найдите угол между плоскостями</a:t>
            </a:r>
            <a:r>
              <a:rPr lang="en-US" sz="5900" dirty="0"/>
              <a:t>  ABC </a:t>
            </a:r>
            <a:r>
              <a:rPr lang="ru-RU" sz="5900" dirty="0"/>
              <a:t>и</a:t>
            </a:r>
            <a:r>
              <a:rPr lang="en-US" sz="5900" dirty="0"/>
              <a:t> ADB</a:t>
            </a:r>
            <a:r>
              <a:rPr lang="en-US" sz="5900" baseline="-25000" dirty="0"/>
              <a:t>1</a:t>
            </a:r>
            <a:r>
              <a:rPr lang="en-US" sz="5900" dirty="0"/>
              <a:t> .</a:t>
            </a:r>
            <a:endParaRPr lang="en-US" sz="5900" baseline="-25000" dirty="0"/>
          </a:p>
          <a:p>
            <a:pPr marL="514350" indent="-514350">
              <a:buFont typeface="+mj-lt"/>
              <a:buAutoNum type="arabicPeriod" startAt="4"/>
            </a:pPr>
            <a:endParaRPr lang="en-US" sz="5100" dirty="0"/>
          </a:p>
          <a:p>
            <a:pPr marL="514350" indent="-514350">
              <a:buFont typeface="+mj-lt"/>
              <a:buAutoNum type="arabicPeriod" startAt="4"/>
            </a:pPr>
            <a:endParaRPr lang="en-US" sz="5500" dirty="0"/>
          </a:p>
          <a:p>
            <a:pPr marL="514350" indent="-514350">
              <a:buFont typeface="+mj-lt"/>
              <a:buAutoNum type="arabicPeriod" startAt="4"/>
            </a:pPr>
            <a:endParaRPr lang="en-US" baseline="-25000" dirty="0"/>
          </a:p>
          <a:p>
            <a:pPr marL="0" indent="0">
              <a:buNone/>
            </a:pP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1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9EAEA-D6F9-49E7-BD0C-30EF42069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Домашнее задание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FA92FC-7DFC-49B5-9A65-1D2B8853F2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4375"/>
                <a:ext cx="10515600" cy="4351338"/>
              </a:xfrm>
            </p:spPr>
            <p:txBody>
              <a:bodyPr>
                <a:normAutofit fontScale="85000" lnSpcReduction="10000"/>
              </a:bodyPr>
              <a:lstStyle/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ru-RU" dirty="0"/>
                  <a:t>Основание прямой четырехугольной призмы </a:t>
                </a:r>
                <a:r>
                  <a:rPr lang="en-US" dirty="0"/>
                  <a:t>ABCDA</a:t>
                </a:r>
                <a:r>
                  <a:rPr lang="ru-RU" baseline="-25000" dirty="0"/>
                  <a:t>1</a:t>
                </a:r>
                <a:r>
                  <a:rPr lang="en-US" dirty="0"/>
                  <a:t>B</a:t>
                </a:r>
                <a:r>
                  <a:rPr lang="ru-RU" baseline="-25000" dirty="0"/>
                  <a:t>1</a:t>
                </a:r>
                <a:r>
                  <a:rPr lang="en-US" dirty="0"/>
                  <a:t>C</a:t>
                </a:r>
                <a:r>
                  <a:rPr lang="ru-RU" baseline="-25000" dirty="0"/>
                  <a:t>1</a:t>
                </a:r>
                <a:r>
                  <a:rPr lang="en-US" dirty="0"/>
                  <a:t>D</a:t>
                </a:r>
                <a:r>
                  <a:rPr lang="ru-RU" baseline="-25000" dirty="0"/>
                  <a:t>1 </a:t>
                </a:r>
                <a:r>
                  <a:rPr lang="ru-RU" dirty="0"/>
                  <a:t>— прямоугольник </a:t>
                </a:r>
                <a:r>
                  <a:rPr lang="en-US" dirty="0"/>
                  <a:t>ABCD </a:t>
                </a:r>
                <a:r>
                  <a:rPr lang="ru-RU" dirty="0"/>
                  <a:t>, в котором </a:t>
                </a:r>
                <a:r>
                  <a:rPr lang="en-US" dirty="0"/>
                  <a:t>AB</a:t>
                </a:r>
                <a:r>
                  <a:rPr lang="ru-RU" dirty="0"/>
                  <a:t>=5, </a:t>
                </a:r>
                <a:r>
                  <a:rPr lang="en-US" dirty="0"/>
                  <a:t>AD</a:t>
                </a:r>
                <a:r>
                  <a:rPr lang="ru-RU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ru-RU" i="1"/>
                          <m:t>11</m:t>
                        </m:r>
                      </m:e>
                    </m:rad>
                  </m:oMath>
                </a14:m>
                <a:r>
                  <a:rPr lang="ru-RU" dirty="0"/>
                  <a:t>. Найдите угол между плоскостью основания призмы и плоскостью, проходящей через середину ребра </a:t>
                </a:r>
                <a:r>
                  <a:rPr lang="en-US" dirty="0"/>
                  <a:t>AD</a:t>
                </a:r>
                <a:r>
                  <a:rPr lang="ru-RU" dirty="0"/>
                  <a:t>  перпендикулярно прямой  </a:t>
                </a:r>
                <a:r>
                  <a:rPr lang="en-US" dirty="0"/>
                  <a:t>BD</a:t>
                </a:r>
                <a:r>
                  <a:rPr lang="ru-RU" baseline="-25000" dirty="0"/>
                  <a:t>1 </a:t>
                </a:r>
                <a:r>
                  <a:rPr lang="ru-RU" dirty="0"/>
                  <a:t>, если расстояние между прямыми </a:t>
                </a:r>
                <a:r>
                  <a:rPr lang="en-US" dirty="0"/>
                  <a:t>AC </a:t>
                </a:r>
                <a:r>
                  <a:rPr lang="ru-RU" dirty="0"/>
                  <a:t>и  </a:t>
                </a:r>
                <a:r>
                  <a:rPr lang="en-US" dirty="0"/>
                  <a:t>B</a:t>
                </a:r>
                <a:r>
                  <a:rPr lang="ru-RU" baseline="-25000" dirty="0"/>
                  <a:t>1</a:t>
                </a:r>
                <a:r>
                  <a:rPr lang="en-US" dirty="0"/>
                  <a:t>D</a:t>
                </a:r>
                <a:r>
                  <a:rPr lang="ru-RU" baseline="-25000" dirty="0"/>
                  <a:t>1 </a:t>
                </a:r>
                <a:r>
                  <a:rPr lang="ru-RU" dirty="0"/>
                  <a:t>равно </a:t>
                </a:r>
                <a14:m>
                  <m:oMath xmlns:m="http://schemas.openxmlformats.org/officeDocument/2006/math">
                    <m:r>
                      <a:rPr lang="ru-RU" i="1"/>
                      <m:t>2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ru-RU" i="1"/>
                          <m:t>3</m:t>
                        </m:r>
                      </m:e>
                    </m:rad>
                  </m:oMath>
                </a14:m>
                <a:r>
                  <a:rPr lang="ru-RU" dirty="0"/>
                  <a:t>. </a:t>
                </a:r>
                <a:endParaRPr lang="en-US" dirty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ru-RU" dirty="0"/>
                  <a:t>В правильной четырёхугольной призме </a:t>
                </a:r>
                <a:r>
                  <a:rPr lang="en-US" dirty="0"/>
                  <a:t>ABCDA</a:t>
                </a:r>
                <a:r>
                  <a:rPr lang="ru-RU" baseline="-25000" dirty="0"/>
                  <a:t>1</a:t>
                </a:r>
                <a:r>
                  <a:rPr lang="en-US" dirty="0"/>
                  <a:t>B</a:t>
                </a:r>
                <a:r>
                  <a:rPr lang="ru-RU" baseline="-25000" dirty="0"/>
                  <a:t>1</a:t>
                </a:r>
                <a:r>
                  <a:rPr lang="en-US" dirty="0"/>
                  <a:t>C</a:t>
                </a:r>
                <a:r>
                  <a:rPr lang="ru-RU" baseline="-25000" dirty="0"/>
                  <a:t>1</a:t>
                </a:r>
                <a:r>
                  <a:rPr lang="en-US" dirty="0"/>
                  <a:t>D</a:t>
                </a:r>
                <a:r>
                  <a:rPr lang="ru-RU" baseline="-25000" dirty="0"/>
                  <a:t>1  </a:t>
                </a:r>
                <a:r>
                  <a:rPr lang="ru-RU" dirty="0"/>
                  <a:t>стороны основания равны </a:t>
                </a:r>
                <a:r>
                  <a:rPr lang="en-US" dirty="0"/>
                  <a:t>2</a:t>
                </a:r>
                <a:r>
                  <a:rPr lang="ru-RU" dirty="0"/>
                  <a:t>, а боковые ребра равны </a:t>
                </a:r>
                <a:r>
                  <a:rPr lang="en-US" dirty="0"/>
                  <a:t>3</a:t>
                </a:r>
                <a:r>
                  <a:rPr lang="ru-RU" dirty="0"/>
                  <a:t>. На ребре </a:t>
                </a:r>
                <a:r>
                  <a:rPr lang="en-US" dirty="0"/>
                  <a:t>AA</a:t>
                </a:r>
                <a:r>
                  <a:rPr lang="ru-RU" baseline="-25000" dirty="0"/>
                  <a:t>1</a:t>
                </a:r>
                <a:r>
                  <a:rPr lang="ru-RU" dirty="0"/>
                  <a:t> отмечена точка </a:t>
                </a:r>
                <a:r>
                  <a:rPr lang="en-US" dirty="0"/>
                  <a:t>E </a:t>
                </a:r>
                <a:r>
                  <a:rPr lang="ru-RU" dirty="0"/>
                  <a:t>так, что </a:t>
                </a:r>
                <a:r>
                  <a:rPr lang="en-US" dirty="0"/>
                  <a:t>AE</a:t>
                </a:r>
                <a:r>
                  <a:rPr lang="ru-RU" dirty="0"/>
                  <a:t>:</a:t>
                </a:r>
                <a:r>
                  <a:rPr lang="en-US" dirty="0"/>
                  <a:t>EA</a:t>
                </a:r>
                <a:r>
                  <a:rPr lang="ru-RU" baseline="-25000" dirty="0"/>
                  <a:t>1</a:t>
                </a:r>
                <a:r>
                  <a:rPr lang="ru-RU" dirty="0"/>
                  <a:t>=</a:t>
                </a:r>
                <a:r>
                  <a:rPr lang="en-US" dirty="0"/>
                  <a:t>1</a:t>
                </a:r>
                <a:r>
                  <a:rPr lang="ru-RU" dirty="0"/>
                  <a:t>:</a:t>
                </a:r>
                <a:r>
                  <a:rPr lang="en-US" dirty="0"/>
                  <a:t>2</a:t>
                </a:r>
                <a:r>
                  <a:rPr lang="ru-RU" dirty="0"/>
                  <a:t> .  Найдите угол между плоскостями</a:t>
                </a:r>
                <a:r>
                  <a:rPr lang="en-US" dirty="0"/>
                  <a:t> ABC </a:t>
                </a:r>
                <a:r>
                  <a:rPr lang="ru-RU" dirty="0"/>
                  <a:t>и</a:t>
                </a:r>
                <a:r>
                  <a:rPr lang="en-US" dirty="0"/>
                  <a:t> BED</a:t>
                </a:r>
                <a:r>
                  <a:rPr lang="en-US" baseline="-25000" dirty="0"/>
                  <a:t>1 .</a:t>
                </a:r>
                <a:endParaRPr lang="en-US" dirty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ru-RU" dirty="0"/>
                  <a:t>В правильной четырёхугольной призме </a:t>
                </a:r>
                <a:r>
                  <a:rPr lang="en-US" dirty="0"/>
                  <a:t>ABCDA</a:t>
                </a:r>
                <a:r>
                  <a:rPr lang="ru-RU" baseline="-25000" dirty="0"/>
                  <a:t>1</a:t>
                </a:r>
                <a:r>
                  <a:rPr lang="en-US" dirty="0"/>
                  <a:t>B</a:t>
                </a:r>
                <a:r>
                  <a:rPr lang="ru-RU" baseline="-25000" dirty="0"/>
                  <a:t>1</a:t>
                </a:r>
                <a:r>
                  <a:rPr lang="en-US" dirty="0"/>
                  <a:t>C</a:t>
                </a:r>
                <a:r>
                  <a:rPr lang="ru-RU" baseline="-25000" dirty="0"/>
                  <a:t>1</a:t>
                </a:r>
                <a:r>
                  <a:rPr lang="en-US" dirty="0"/>
                  <a:t>D</a:t>
                </a:r>
                <a:r>
                  <a:rPr lang="ru-RU" baseline="-25000" dirty="0"/>
                  <a:t>1  </a:t>
                </a:r>
                <a:r>
                  <a:rPr lang="ru-RU" dirty="0"/>
                  <a:t>стороны основания равны </a:t>
                </a:r>
                <a:r>
                  <a:rPr lang="en-US" dirty="0"/>
                  <a:t>1</a:t>
                </a:r>
                <a:r>
                  <a:rPr lang="ru-RU" dirty="0"/>
                  <a:t>, а боковые ребра равны </a:t>
                </a:r>
                <a:r>
                  <a:rPr lang="en-US" dirty="0"/>
                  <a:t>3</a:t>
                </a:r>
                <a:r>
                  <a:rPr lang="ru-RU" dirty="0"/>
                  <a:t>. На ребре </a:t>
                </a:r>
                <a:r>
                  <a:rPr lang="en-US" dirty="0"/>
                  <a:t>AA</a:t>
                </a:r>
                <a:r>
                  <a:rPr lang="ru-RU" baseline="-25000" dirty="0"/>
                  <a:t>1</a:t>
                </a:r>
                <a:r>
                  <a:rPr lang="ru-RU" dirty="0"/>
                  <a:t> отмечена точка </a:t>
                </a:r>
                <a:r>
                  <a:rPr lang="en-US" dirty="0"/>
                  <a:t>E </a:t>
                </a:r>
                <a:r>
                  <a:rPr lang="ru-RU" dirty="0"/>
                  <a:t>так, что </a:t>
                </a:r>
                <a:r>
                  <a:rPr lang="en-US" dirty="0"/>
                  <a:t>AE</a:t>
                </a:r>
                <a:r>
                  <a:rPr lang="ru-RU" dirty="0"/>
                  <a:t>:</a:t>
                </a:r>
                <a:r>
                  <a:rPr lang="en-US" dirty="0"/>
                  <a:t>EA</a:t>
                </a:r>
                <a:r>
                  <a:rPr lang="ru-RU" baseline="-25000" dirty="0"/>
                  <a:t>1</a:t>
                </a:r>
                <a:r>
                  <a:rPr lang="ru-RU" dirty="0"/>
                  <a:t>=</a:t>
                </a:r>
                <a:r>
                  <a:rPr lang="en-US" dirty="0"/>
                  <a:t>2</a:t>
                </a:r>
                <a:r>
                  <a:rPr lang="ru-RU" dirty="0"/>
                  <a:t>:</a:t>
                </a:r>
                <a:r>
                  <a:rPr lang="en-US" dirty="0"/>
                  <a:t>1</a:t>
                </a:r>
                <a:r>
                  <a:rPr lang="ru-RU" dirty="0"/>
                  <a:t> .  Найдите угол между плоскостями</a:t>
                </a:r>
                <a:r>
                  <a:rPr lang="en-US" dirty="0"/>
                  <a:t> ABC </a:t>
                </a:r>
                <a:r>
                  <a:rPr lang="ru-RU" dirty="0"/>
                  <a:t>и</a:t>
                </a:r>
                <a:r>
                  <a:rPr lang="en-US" dirty="0"/>
                  <a:t> BED</a:t>
                </a:r>
                <a:r>
                  <a:rPr lang="en-US" baseline="-25000" dirty="0"/>
                  <a:t>1 .</a:t>
                </a: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ru-RU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FA92FC-7DFC-49B5-9A65-1D2B8853F2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4375"/>
                <a:ext cx="10515600" cy="4351338"/>
              </a:xfrm>
              <a:blipFill>
                <a:blip r:embed="rId2"/>
                <a:stretch>
                  <a:fillRect l="-928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530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D75E5-8C87-4B63-841C-70FD6696B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Угол между прямой и плоскостью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CE7989D-2854-4DB8-AD81-5554042D0B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/>
                  <a:t>а) </a:t>
                </a:r>
                <a:r>
                  <a:rPr lang="ru-RU" b="1" i="1" u="sng" dirty="0"/>
                  <a:t>определение</a:t>
                </a:r>
                <a:r>
                  <a:rPr lang="ru-RU" i="1" u="sng" dirty="0"/>
                  <a:t>:</a:t>
                </a:r>
                <a:r>
                  <a:rPr lang="ru-RU" dirty="0"/>
                  <a:t>   угол между прямой и ее проекцией на плоскость</a:t>
                </a:r>
                <a:endParaRPr lang="en-US" dirty="0"/>
              </a:p>
              <a:p>
                <a:r>
                  <a:rPr lang="ru-RU" dirty="0"/>
                  <a:t>б) </a:t>
                </a:r>
                <a:r>
                  <a:rPr lang="ru-RU" i="1" u="sng" dirty="0"/>
                  <a:t>координатный</a:t>
                </a:r>
                <a:r>
                  <a:rPr lang="ru-RU" dirty="0"/>
                  <a:t> метод:  – находим угол между вектором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, параллельным прямой, и  нормалью к плоскости </a:t>
                </a:r>
                <a:endParaRPr lang="en-US" dirty="0"/>
              </a:p>
              <a:p>
                <a:endParaRPr lang="en-US" dirty="0"/>
              </a:p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a:rPr lang="en-US" i="1"/>
                          <m:t>𝑠𝑖𝑛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ru-RU" i="1"/>
                              <m:t>𝛼</m:t>
                            </m:r>
                          </m:e>
                        </m:acc>
                      </m:e>
                    </m:func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ru-RU" i="1"/>
                              <m:t>(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ru-RU" i="1"/>
                                  <m:t>𝑛</m:t>
                                </m:r>
                              </m:e>
                            </m:acc>
                            <m:r>
                              <a:rPr lang="ru-RU" i="1"/>
                              <m:t>,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ru-RU" i="1"/>
                                  <m:t>𝐴𝐵</m:t>
                                </m:r>
                              </m:e>
                            </m:acc>
                            <m:r>
                              <a:rPr lang="ru-RU" i="1"/>
                              <m:t>)</m:t>
                            </m:r>
                          </m:num>
                          <m:den>
                            <m:r>
                              <a:rPr lang="ru-RU" i="1"/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ru-RU" i="1"/>
                                  <m:t>𝑛</m:t>
                                </m:r>
                                <m:r>
                                  <a:rPr lang="ru-RU" i="1"/>
                                  <m:t>| </m:t>
                                </m:r>
                              </m:e>
                            </m:acc>
                            <m:r>
                              <a:rPr lang="ru-RU" i="1"/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ru-RU" i="1"/>
                                  <m:t>𝐴𝐵</m:t>
                                </m:r>
                                <m:r>
                                  <a:rPr lang="ru-RU" i="1"/>
                                  <m:t>|</m:t>
                                </m:r>
                              </m:e>
                            </m:acc>
                          </m:den>
                        </m:f>
                      </m:e>
                    </m:d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ru-RU" i="1"/>
                                  <m:t>𝑥</m:t>
                                </m:r>
                              </m:e>
                              <m:sub>
                                <m:r>
                                  <a:rPr lang="ru-RU" i="1"/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ru-RU" i="1"/>
                                  <m:t>𝑥</m:t>
                                </m:r>
                              </m:e>
                              <m:sub>
                                <m:r>
                                  <a:rPr lang="ru-RU" i="1"/>
                                  <m:t>2</m:t>
                                </m:r>
                              </m:sub>
                            </m:sSub>
                            <m:r>
                              <a:rPr lang="ru-RU" i="1"/>
                              <m:t>+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ru-RU" i="1"/>
                                  <m:t>𝑦</m:t>
                                </m:r>
                              </m:e>
                              <m:sub>
                                <m:r>
                                  <a:rPr lang="ru-RU" i="1"/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ru-RU" i="1"/>
                                  <m:t>𝑦</m:t>
                                </m:r>
                              </m:e>
                              <m:sub>
                                <m:r>
                                  <a:rPr lang="ru-RU" i="1"/>
                                  <m:t>2</m:t>
                                </m:r>
                              </m:sub>
                            </m:sSub>
                            <m:r>
                              <a:rPr lang="ru-RU" i="1"/>
                              <m:t>+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ru-RU" i="1"/>
                                  <m:t>𝑧</m:t>
                                </m:r>
                              </m:e>
                              <m:sub>
                                <m:r>
                                  <a:rPr lang="ru-RU" i="1"/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ru-RU" i="1"/>
                                  <m:t>𝑧</m:t>
                                </m:r>
                              </m:e>
                              <m:sub>
                                <m:r>
                                  <a:rPr lang="ru-RU" i="1"/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/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ru-RU" i="1"/>
                                  <m:t>𝑛</m:t>
                                </m:r>
                                <m:r>
                                  <a:rPr lang="ru-RU" i="1"/>
                                  <m:t>| </m:t>
                                </m:r>
                              </m:e>
                            </m:acc>
                            <m:r>
                              <a:rPr lang="ru-RU" i="1"/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ru-RU" i="1"/>
                                  <m:t>𝐴𝐵</m:t>
                                </m:r>
                                <m:r>
                                  <a:rPr lang="ru-RU" i="1"/>
                                  <m:t>|</m:t>
                                </m:r>
                              </m:e>
                            </m:acc>
                          </m:den>
                        </m:f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CE7989D-2854-4DB8-AD81-5554042D0B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197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1415</Words>
  <Application>Microsoft Office PowerPoint</Application>
  <PresentationFormat>Широкоэкранный</PresentationFormat>
  <Paragraphs>116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Тема Office</vt:lpstr>
      <vt:lpstr>Векторно-координатный метод </vt:lpstr>
      <vt:lpstr>Угол между прямыми</vt:lpstr>
      <vt:lpstr>Задачи</vt:lpstr>
      <vt:lpstr>Домашнее задание </vt:lpstr>
      <vt:lpstr> Угол между плоскостями</vt:lpstr>
      <vt:lpstr>Задачи</vt:lpstr>
      <vt:lpstr>Задачи</vt:lpstr>
      <vt:lpstr>Домашнее задание </vt:lpstr>
      <vt:lpstr>Угол между прямой и плоскостью</vt:lpstr>
      <vt:lpstr>Задачи</vt:lpstr>
      <vt:lpstr>Домашнее задание </vt:lpstr>
      <vt:lpstr>Расстояние от точки  до  плоскости </vt:lpstr>
      <vt:lpstr>Задачи</vt:lpstr>
      <vt:lpstr>Домашнее задание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Векторно-координатный метод</dc:title>
  <dc:creator>Svetlana Unuchek</dc:creator>
  <cp:lastModifiedBy>Svetlana Unuchek</cp:lastModifiedBy>
  <cp:revision>46</cp:revision>
  <dcterms:created xsi:type="dcterms:W3CDTF">2019-10-06T11:36:25Z</dcterms:created>
  <dcterms:modified xsi:type="dcterms:W3CDTF">2019-10-10T19:43:42Z</dcterms:modified>
</cp:coreProperties>
</file>