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60" r:id="rId6"/>
    <p:sldId id="259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0" d="100"/>
          <a:sy n="50" d="100"/>
        </p:scale>
        <p:origin x="48" y="21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vetlana\Documents\&#1056;&#1040;&#1053;&#1061;&#1048;&#1043;&#1057;\&#1048;&#1043;&#1057;&#1059;\&#1052;&#1040;%203%20&#1101;&#1082;&#1086;&#1085;&#1086;&#1084;&#1080;&#1082;&#1072;\&#1079;&#1072;&#1085;%2015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vetlana\Documents\&#1056;&#1040;&#1053;&#1061;&#1048;&#1043;&#1057;\&#1048;&#1043;&#1057;&#1059;\&#1052;&#1040;%203%20&#1101;&#1082;&#1086;&#1085;&#1086;&#1084;&#1080;&#1082;&#1072;\&#1079;&#1072;&#1085;%201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59492563429572"/>
          <c:y val="0.22305555555555556"/>
          <c:w val="0.87129396325459318"/>
          <c:h val="0.58558690580344119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Лист1!$B$4:$E$4</c:f>
              <c:numCache>
                <c:formatCode>d\-mmm</c:formatCode>
                <c:ptCount val="4"/>
                <c:pt idx="0">
                  <c:v>42223</c:v>
                </c:pt>
                <c:pt idx="1">
                  <c:v>42230</c:v>
                </c:pt>
                <c:pt idx="2">
                  <c:v>42237</c:v>
                </c:pt>
                <c:pt idx="3">
                  <c:v>42244</c:v>
                </c:pt>
              </c:numCache>
            </c:numRef>
          </c:cat>
          <c:val>
            <c:numRef>
              <c:f>Лист1!$B$5:$E$5</c:f>
              <c:numCache>
                <c:formatCode>General</c:formatCode>
                <c:ptCount val="4"/>
                <c:pt idx="0">
                  <c:v>31.95</c:v>
                </c:pt>
                <c:pt idx="1">
                  <c:v>31.87</c:v>
                </c:pt>
                <c:pt idx="2">
                  <c:v>32.020000000000003</c:v>
                </c:pt>
                <c:pt idx="3">
                  <c:v>31.87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559424"/>
        <c:axId val="91560992"/>
      </c:lineChart>
      <c:dateAx>
        <c:axId val="91559424"/>
        <c:scaling>
          <c:orientation val="minMax"/>
        </c:scaling>
        <c:delete val="0"/>
        <c:axPos val="b"/>
        <c:numFmt formatCode="d\-mm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560992"/>
        <c:crosses val="autoZero"/>
        <c:auto val="1"/>
        <c:lblOffset val="100"/>
        <c:baseTimeUnit val="days"/>
      </c:dateAx>
      <c:valAx>
        <c:axId val="91560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559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594925634295722E-2"/>
          <c:y val="0.26935185185185184"/>
          <c:w val="0.87129396325459318"/>
          <c:h val="0.58558690580344119"/>
        </c:manualLayout>
      </c:layout>
      <c:lineChart>
        <c:grouping val="standard"/>
        <c:varyColors val="0"/>
        <c:ser>
          <c:idx val="0"/>
          <c:order val="0"/>
          <c:spPr>
            <a:ln w="15875" cap="rnd">
              <a:solidFill>
                <a:srgbClr val="7030A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 cmpd="sng">
                <a:solidFill>
                  <a:schemeClr val="accent1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38100" cap="rnd">
                <a:solidFill>
                  <a:srgbClr val="FF0000"/>
                </a:solidFill>
                <a:prstDash val="solid"/>
              </a:ln>
              <a:effectLst/>
            </c:spPr>
            <c:trendlineType val="linear"/>
            <c:forward val="2"/>
            <c:dispRSqr val="0"/>
            <c:dispEq val="0"/>
          </c:trendline>
          <c:cat>
            <c:numRef>
              <c:f>Лист1!$B$4:$E$4</c:f>
              <c:numCache>
                <c:formatCode>d\-mmm</c:formatCode>
                <c:ptCount val="4"/>
                <c:pt idx="0">
                  <c:v>42223</c:v>
                </c:pt>
                <c:pt idx="1">
                  <c:v>42230</c:v>
                </c:pt>
                <c:pt idx="2">
                  <c:v>42237</c:v>
                </c:pt>
                <c:pt idx="3">
                  <c:v>42244</c:v>
                </c:pt>
              </c:numCache>
            </c:numRef>
          </c:cat>
          <c:val>
            <c:numRef>
              <c:f>Лист1!$B$5:$E$5</c:f>
              <c:numCache>
                <c:formatCode>General</c:formatCode>
                <c:ptCount val="4"/>
                <c:pt idx="0">
                  <c:v>31.95</c:v>
                </c:pt>
                <c:pt idx="1">
                  <c:v>31.87</c:v>
                </c:pt>
                <c:pt idx="2">
                  <c:v>32.020000000000003</c:v>
                </c:pt>
                <c:pt idx="3">
                  <c:v>31.87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491800"/>
        <c:axId val="189492584"/>
      </c:lineChart>
      <c:dateAx>
        <c:axId val="189491800"/>
        <c:scaling>
          <c:orientation val="minMax"/>
        </c:scaling>
        <c:delete val="0"/>
        <c:axPos val="b"/>
        <c:numFmt formatCode="d\-mm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9492584"/>
        <c:crosses val="autoZero"/>
        <c:auto val="1"/>
        <c:lblOffset val="100"/>
        <c:baseTimeUnit val="days"/>
      </c:dateAx>
      <c:valAx>
        <c:axId val="189492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9491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0.19667</cdr:x>
      <cdr:y>0.53889</cdr:y>
    </cdr:from>
    <cdr:to>
      <cdr:x>0.235</cdr:x>
      <cdr:y>0.61944</cdr:y>
    </cdr:to>
    <cdr:sp macro="" textlink="">
      <cdr:nvSpPr>
        <cdr:cNvPr id="2" name="Дуга 1"/>
        <cdr:cNvSpPr/>
      </cdr:nvSpPr>
      <cdr:spPr>
        <a:xfrm xmlns:a="http://schemas.openxmlformats.org/drawingml/2006/main">
          <a:off x="899160" y="1478280"/>
          <a:ext cx="175260" cy="220980"/>
        </a:xfrm>
        <a:prstGeom xmlns:a="http://schemas.openxmlformats.org/drawingml/2006/main" prst="arc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0.41679</cdr:x>
      <cdr:y>0.27858</cdr:y>
    </cdr:from>
    <cdr:to>
      <cdr:x>0.69345</cdr:x>
      <cdr:y>0.57025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3987873" y="1107552"/>
          <a:ext cx="2647102" cy="115957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0.69167</cdr:x>
      <cdr:y>0.28333</cdr:y>
    </cdr:from>
    <cdr:to>
      <cdr:x>0.97167</cdr:x>
      <cdr:y>0.575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3162300" y="777240"/>
          <a:ext cx="1280160" cy="8001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FF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0.13167</cdr:x>
      <cdr:y>0.40833</cdr:y>
    </cdr:from>
    <cdr:to>
      <cdr:x>0.14667</cdr:x>
      <cdr:y>0.43889</cdr:y>
    </cdr:to>
    <cdr:sp macro="" textlink="">
      <cdr:nvSpPr>
        <cdr:cNvPr id="9" name="Овал 8"/>
        <cdr:cNvSpPr/>
      </cdr:nvSpPr>
      <cdr:spPr>
        <a:xfrm xmlns:a="http://schemas.openxmlformats.org/drawingml/2006/main">
          <a:off x="601980" y="1120140"/>
          <a:ext cx="68580" cy="83820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dk1">
            <a:shade val="50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0.68444</cdr:x>
      <cdr:y>0.28294</cdr:y>
    </cdr:from>
    <cdr:to>
      <cdr:x>0.69665</cdr:x>
      <cdr:y>0.29444</cdr:y>
    </cdr:to>
    <cdr:sp macro="" textlink="">
      <cdr:nvSpPr>
        <cdr:cNvPr id="11" name="Овал 10"/>
        <cdr:cNvSpPr/>
      </cdr:nvSpPr>
      <cdr:spPr>
        <a:xfrm xmlns:a="http://schemas.openxmlformats.org/drawingml/2006/main">
          <a:off x="6548769" y="1124871"/>
          <a:ext cx="116838" cy="45719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dk1">
            <a:shade val="50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</cdr:sp>
  </cdr:relSizeAnchor>
  <cdr:relSizeAnchor xmlns:cdr="http://schemas.openxmlformats.org/drawingml/2006/chartDrawing">
    <cdr:from>
      <cdr:x>0.95944</cdr:x>
      <cdr:y>0.56667</cdr:y>
    </cdr:from>
    <cdr:to>
      <cdr:x>0.975</cdr:x>
      <cdr:y>0.59074</cdr:y>
    </cdr:to>
    <cdr:sp macro="" textlink="">
      <cdr:nvSpPr>
        <cdr:cNvPr id="12" name="Овал 11"/>
        <cdr:cNvSpPr/>
      </cdr:nvSpPr>
      <cdr:spPr>
        <a:xfrm xmlns:a="http://schemas.openxmlformats.org/drawingml/2006/main">
          <a:off x="4386580" y="1554480"/>
          <a:ext cx="71120" cy="66040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dk1">
            <a:shade val="50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</cdr:sp>
  </cdr:relSizeAnchor>
  <cdr:relSizeAnchor xmlns:cdr="http://schemas.openxmlformats.org/drawingml/2006/chartDrawing">
    <cdr:from>
      <cdr:x>0.40662</cdr:x>
      <cdr:y>0.55664</cdr:y>
    </cdr:from>
    <cdr:to>
      <cdr:x>0.42162</cdr:x>
      <cdr:y>0.5872</cdr:y>
    </cdr:to>
    <cdr:sp macro="" textlink="">
      <cdr:nvSpPr>
        <cdr:cNvPr id="13" name="Овал 12"/>
        <cdr:cNvSpPr/>
      </cdr:nvSpPr>
      <cdr:spPr>
        <a:xfrm xmlns:a="http://schemas.openxmlformats.org/drawingml/2006/main">
          <a:off x="3890543" y="2213021"/>
          <a:ext cx="143521" cy="121496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dk1">
            <a:shade val="50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0.68223</cdr:x>
      <cdr:y>0.26914</cdr:y>
    </cdr:from>
    <cdr:to>
      <cdr:x>0.69723</cdr:x>
      <cdr:y>0.2997</cdr:y>
    </cdr:to>
    <cdr:sp macro="" textlink="">
      <cdr:nvSpPr>
        <cdr:cNvPr id="14" name="Овал 13"/>
        <cdr:cNvSpPr/>
      </cdr:nvSpPr>
      <cdr:spPr>
        <a:xfrm xmlns:a="http://schemas.openxmlformats.org/drawingml/2006/main">
          <a:off x="6527606" y="1070021"/>
          <a:ext cx="143521" cy="121496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dk1">
            <a:shade val="50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0.9604</cdr:x>
      <cdr:y>0.56075</cdr:y>
    </cdr:from>
    <cdr:to>
      <cdr:x>0.9754</cdr:x>
      <cdr:y>0.59131</cdr:y>
    </cdr:to>
    <cdr:sp macro="" textlink="">
      <cdr:nvSpPr>
        <cdr:cNvPr id="15" name="Овал 14"/>
        <cdr:cNvSpPr/>
      </cdr:nvSpPr>
      <cdr:spPr>
        <a:xfrm xmlns:a="http://schemas.openxmlformats.org/drawingml/2006/main">
          <a:off x="9189163" y="2229349"/>
          <a:ext cx="143521" cy="121496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dk1">
            <a:shade val="50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F11-A70B-4BAB-96F4-AF3AD491EBA7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98FE-CF9D-4ACB-8B0D-EC87CEE53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95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F11-A70B-4BAB-96F4-AF3AD491EBA7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98FE-CF9D-4ACB-8B0D-EC87CEE53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9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F11-A70B-4BAB-96F4-AF3AD491EBA7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98FE-CF9D-4ACB-8B0D-EC87CEE53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1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F11-A70B-4BAB-96F4-AF3AD491EBA7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98FE-CF9D-4ACB-8B0D-EC87CEE53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893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F11-A70B-4BAB-96F4-AF3AD491EBA7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98FE-CF9D-4ACB-8B0D-EC87CEE53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06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F11-A70B-4BAB-96F4-AF3AD491EBA7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98FE-CF9D-4ACB-8B0D-EC87CEE53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42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F11-A70B-4BAB-96F4-AF3AD491EBA7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98FE-CF9D-4ACB-8B0D-EC87CEE53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0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F11-A70B-4BAB-96F4-AF3AD491EBA7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98FE-CF9D-4ACB-8B0D-EC87CEE53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894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F11-A70B-4BAB-96F4-AF3AD491EBA7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98FE-CF9D-4ACB-8B0D-EC87CEE53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74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F11-A70B-4BAB-96F4-AF3AD491EBA7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98FE-CF9D-4ACB-8B0D-EC87CEE53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343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F11-A70B-4BAB-96F4-AF3AD491EBA7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98FE-CF9D-4ACB-8B0D-EC87CEE53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566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4DF11-A70B-4BAB-96F4-AF3AD491EBA7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B98FE-CF9D-4ACB-8B0D-EC87CEE53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549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636" y="224135"/>
            <a:ext cx="11277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32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Задача 1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Разместить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таблице данные по курсу доллара на понедельники предыдущего месяца и фактическое значение на первый понедельник текущего месяца, например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038467"/>
              </p:ext>
            </p:extLst>
          </p:nvPr>
        </p:nvGraphicFramePr>
        <p:xfrm>
          <a:off x="1911929" y="1911927"/>
          <a:ext cx="7412179" cy="14714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9958"/>
                <a:gridCol w="1309958"/>
                <a:gridCol w="1309958"/>
                <a:gridCol w="1309958"/>
                <a:gridCol w="2172347"/>
              </a:tblGrid>
              <a:tr h="7357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</a:rPr>
                        <a:t>07.авг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</a:rPr>
                        <a:t>14.авг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</a:rPr>
                        <a:t>21.авг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</a:rPr>
                        <a:t>28.авг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effectLst/>
                        </a:rPr>
                        <a:t>Факт 4 сент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7357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effectLst/>
                        </a:rPr>
                        <a:t>31,95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effectLst/>
                        </a:rPr>
                        <a:t>31,87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effectLst/>
                        </a:rPr>
                        <a:t>32,02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</a:rPr>
                        <a:t>31,87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</a:rPr>
                        <a:t>32,42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15636" y="3383405"/>
            <a:ext cx="11277600" cy="293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основе этой таблицы провести интерполяцию курса доллара в остальные дни предшествующего месяца следующими методами:</a:t>
            </a:r>
          </a:p>
          <a:p>
            <a:pPr marL="342900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а) кусочно-линейной интерполяции,</a:t>
            </a:r>
          </a:p>
          <a:p>
            <a:pPr marL="342900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б) квадратичной интерполяции,</a:t>
            </a:r>
          </a:p>
          <a:p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в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параболической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интерполяции</a:t>
            </a:r>
          </a:p>
          <a:p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г) линейной аппроксимации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93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270" y="141702"/>
            <a:ext cx="9144000" cy="9449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Интерполяция. Схема </a:t>
            </a:r>
            <a:r>
              <a:rPr lang="ru-RU" dirty="0" err="1" smtClean="0"/>
              <a:t>Эйткена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0504" y="1190143"/>
            <a:ext cx="9144000" cy="1655762"/>
          </a:xfrm>
        </p:spPr>
        <p:txBody>
          <a:bodyPr>
            <a:normAutofit lnSpcReduction="10000"/>
          </a:bodyPr>
          <a:lstStyle/>
          <a:p>
            <a:pPr marL="742950" indent="-742950">
              <a:buAutoNum type="arabicPeriod"/>
            </a:pPr>
            <a:r>
              <a:rPr lang="ru-RU" sz="3600" i="1" u="sng" dirty="0" smtClean="0"/>
              <a:t>Кусочно-линейная интерполяция</a:t>
            </a:r>
          </a:p>
          <a:p>
            <a:r>
              <a:rPr lang="ru-RU" sz="3600" dirty="0" smtClean="0"/>
              <a:t>Строим отрезки прямых, проходящие через каждые 2 соседние заданные точки</a:t>
            </a:r>
          </a:p>
          <a:p>
            <a:endParaRPr lang="ru-RU" sz="36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18231977"/>
              </p:ext>
            </p:extLst>
          </p:nvPr>
        </p:nvGraphicFramePr>
        <p:xfrm>
          <a:off x="1351722" y="2411896"/>
          <a:ext cx="9568069" cy="3975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538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993913" y="0"/>
                <a:ext cx="10787270" cy="36445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𝐹</m:t>
                      </m:r>
                      <m:d>
                        <m:dPr>
                          <m:ctrlP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ru-RU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sub>
                      </m:sSub>
                      <m:d>
                        <m:dPr>
                          <m:ctrlP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ru-RU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|"/>
                          <m:endChr m:val="|"/>
                          <m:ctrlP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ru-RU" sz="3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ru-RU" sz="3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ru-RU" sz="3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ru-RU" sz="3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mr>
                          </m:m>
                        </m:e>
                      </m:d>
                      <m:r>
                        <a:rPr lang="ru-RU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ru-RU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3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3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ru-RU" sz="3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ru-RU" sz="3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sz="32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32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ru-RU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913" y="0"/>
                <a:ext cx="10787270" cy="364452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993913" y="3126081"/>
                <a:ext cx="10668000" cy="37319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ru-RU" sz="32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ru-RU" sz="32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ru-RU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ru-RU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ru-RU" sz="3200" b="0" i="1" smtClean="0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ru-RU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i="1" dirty="0" smtClean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ru-RU" sz="32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ru-RU" sz="32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ru-RU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ru-RU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ru-RU" sz="3200" b="0" i="1" smtClean="0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ru-RU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i="1" dirty="0" smtClean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ru-RU" sz="32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ru-RU" sz="32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ru-RU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ru-RU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ru-RU" sz="3200" b="0" i="1" smtClean="0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ru-RU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913" y="3126081"/>
                <a:ext cx="10668000" cy="373191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509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7409" y="462674"/>
            <a:ext cx="10734261" cy="200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8" algn="ctr">
              <a:lnSpc>
                <a:spcPct val="90000"/>
              </a:lnSpc>
              <a:spcBef>
                <a:spcPts val="1000"/>
              </a:spcBef>
            </a:pPr>
            <a:r>
              <a:rPr lang="ru-RU" sz="3600" i="1" u="sng" dirty="0"/>
              <a:t>2. Кусочно-квадратичная  интерполяция</a:t>
            </a:r>
          </a:p>
          <a:p>
            <a:pPr lvl="8"/>
            <a:endParaRPr lang="ru-RU" sz="2800" i="1" u="sng" dirty="0" smtClean="0"/>
          </a:p>
          <a:p>
            <a:r>
              <a:rPr lang="ru-RU" sz="3200" dirty="0" smtClean="0"/>
              <a:t>Строим  квадратичные  параболы, проходящие через каждые 3 соседние заданные точки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040" y="2469376"/>
            <a:ext cx="9235440" cy="402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90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453224" y="3670852"/>
                <a:ext cx="11251096" cy="2517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ru-RU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3200" i="1" smtClean="0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∗(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200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ru-RU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3200" i="1" smtClean="0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  <m:d>
                            <m:d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∗(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224" y="3670852"/>
                <a:ext cx="11251096" cy="251786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897172" y="199486"/>
                <a:ext cx="10363200" cy="32110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𝐹</m:t>
                      </m:r>
                      <m:d>
                        <m:dPr>
                          <m:ctrlP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ru-RU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+1,</m:t>
                          </m:r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sub>
                      </m:sSub>
                      <m:d>
                        <m:dPr>
                          <m:ctrlP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ru-RU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sub>
                          </m:sSub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|"/>
                          <m:endChr m:val="|"/>
                          <m:ctrlP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ru-RU" sz="3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ru-RU" sz="3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+1,</m:t>
                                    </m:r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+2</m:t>
                                    </m:r>
                                  </m:sub>
                                </m:sSub>
                                <m:r>
                                  <a:rPr lang="ru-RU" sz="3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ru-RU" sz="3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mr>
                          </m:m>
                        </m:e>
                      </m:d>
                      <m:r>
                        <a:rPr lang="ru-RU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ru-RU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sub>
                          </m:sSub>
                          <m:d>
                            <m:dPr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3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3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ru-RU" sz="3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ru-RU" sz="3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+2</m:t>
                                  </m:r>
                                </m:sub>
                              </m:sSub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+1,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sub>
                          </m:sSub>
                          <m:d>
                            <m:dPr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∗(</m:t>
                          </m:r>
                          <m:sSub>
                            <m:sSubPr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sub>
                          </m:sSub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172" y="199486"/>
                <a:ext cx="10363200" cy="32110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103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0087" y="316542"/>
            <a:ext cx="11463129" cy="200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8" algn="ctr">
              <a:lnSpc>
                <a:spcPct val="90000"/>
              </a:lnSpc>
              <a:spcBef>
                <a:spcPts val="1000"/>
              </a:spcBef>
            </a:pPr>
            <a:r>
              <a:rPr lang="en-US" sz="3600" i="1" u="sng" dirty="0"/>
              <a:t>3</a:t>
            </a:r>
            <a:r>
              <a:rPr lang="ru-RU" sz="3600" i="1" u="sng" dirty="0"/>
              <a:t>. Кусочно-параболическая  интерполяция</a:t>
            </a:r>
          </a:p>
          <a:p>
            <a:pPr lvl="8"/>
            <a:endParaRPr lang="ru-RU" sz="2800" i="1" u="sng" dirty="0" smtClean="0"/>
          </a:p>
          <a:p>
            <a:r>
              <a:rPr lang="ru-RU" sz="3200" dirty="0" smtClean="0"/>
              <a:t>Строим     кубические параболы, проходящие через каждые 4 соседние заданные точки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" y="2323245"/>
            <a:ext cx="9799320" cy="423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24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353170" y="4929808"/>
                <a:ext cx="10614992" cy="11312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3,4</m:t>
                          </m:r>
                        </m:sub>
                      </m:sSub>
                      <m:d>
                        <m:dPr>
                          <m:ctrlP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  <m:d>
                            <m:d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∗(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170" y="4929808"/>
                <a:ext cx="10614992" cy="11312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465150" y="660702"/>
                <a:ext cx="11105321" cy="32110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𝐹</m:t>
                      </m:r>
                      <m:d>
                        <m:dPr>
                          <m:ctrlP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ru-RU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+1,</m:t>
                          </m:r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+2,</m:t>
                          </m:r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sub>
                      </m:sSub>
                      <m:d>
                        <m:dPr>
                          <m:ctrlP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ru-RU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+3</m:t>
                              </m:r>
                            </m:sub>
                          </m:sSub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|"/>
                          <m:endChr m:val="|"/>
                          <m:ctrlP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+1,</m:t>
                                    </m:r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ru-RU" sz="3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ru-RU" sz="3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+1,</m:t>
                                    </m:r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+2,</m:t>
                                    </m:r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+3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  <m: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+3</m:t>
                                    </m:r>
                                  </m:sub>
                                </m:sSub>
                                <m:r>
                                  <a:rPr lang="ru-RU" sz="3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ru-RU" sz="3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mr>
                          </m:m>
                        </m:e>
                      </m:d>
                      <m:r>
                        <a:rPr lang="ru-RU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ru-RU" sz="32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ru-RU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+1,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sub>
                          </m:sSub>
                          <m:d>
                            <m:dPr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3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3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ru-RU" sz="3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ru-RU" sz="3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+3</m:t>
                                  </m:r>
                                </m:sub>
                              </m:sSub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+1,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+2,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+3</m:t>
                              </m:r>
                            </m:sub>
                          </m:sSub>
                          <m:d>
                            <m:dPr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∗(</m:t>
                          </m:r>
                          <m:sSub>
                            <m:sSubPr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+3</m:t>
                              </m:r>
                            </m:sub>
                          </m:sSub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50" y="660702"/>
                <a:ext cx="11105321" cy="32110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189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1520" y="180792"/>
            <a:ext cx="10956897" cy="2177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8" algn="ctr">
              <a:lnSpc>
                <a:spcPct val="90000"/>
              </a:lnSpc>
              <a:spcBef>
                <a:spcPts val="1000"/>
              </a:spcBef>
            </a:pPr>
            <a:r>
              <a:rPr lang="ru-RU" sz="3600" i="1" u="sng" dirty="0" smtClean="0"/>
              <a:t>4. Линейная аппроксимация</a:t>
            </a:r>
          </a:p>
          <a:p>
            <a:pPr marL="0" lvl="8" algn="ctr">
              <a:lnSpc>
                <a:spcPct val="90000"/>
              </a:lnSpc>
              <a:spcBef>
                <a:spcPts val="1000"/>
              </a:spcBef>
            </a:pPr>
            <a:r>
              <a:rPr lang="ru-RU" sz="3200" dirty="0" smtClean="0"/>
              <a:t>Строим прямую по </a:t>
            </a:r>
            <a:r>
              <a:rPr lang="ru-RU" sz="3200" i="1" dirty="0" smtClean="0">
                <a:solidFill>
                  <a:srgbClr val="7030A0"/>
                </a:solidFill>
              </a:rPr>
              <a:t>всем</a:t>
            </a:r>
            <a:r>
              <a:rPr lang="ru-RU" sz="3200" dirty="0" smtClean="0"/>
              <a:t> точкам, проходящую максимально близко к ним</a:t>
            </a:r>
          </a:p>
          <a:p>
            <a:pPr marL="0" lvl="8" algn="ctr">
              <a:lnSpc>
                <a:spcPct val="90000"/>
              </a:lnSpc>
              <a:spcBef>
                <a:spcPts val="1000"/>
              </a:spcBef>
            </a:pPr>
            <a:r>
              <a:rPr lang="ru-RU" sz="3200" dirty="0" smtClean="0"/>
              <a:t>Можно использовать функцию </a:t>
            </a:r>
            <a:r>
              <a:rPr lang="ru-RU" sz="3200" dirty="0">
                <a:solidFill>
                  <a:srgbClr val="FF0000"/>
                </a:solidFill>
              </a:rPr>
              <a:t>ТЕНДЕНЦИЯ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9363184"/>
              </p:ext>
            </p:extLst>
          </p:nvPr>
        </p:nvGraphicFramePr>
        <p:xfrm>
          <a:off x="1203960" y="2057400"/>
          <a:ext cx="9829800" cy="3916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6589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3440" y="141732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1. Линейная экстраполяция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855721" y="482620"/>
            <a:ext cx="54887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u="sng" dirty="0" smtClean="0"/>
              <a:t>Экстраполяция данных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6568440" y="1417320"/>
                <a:ext cx="463094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6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3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sz="3600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e>
                      </m:d>
                      <m:r>
                        <a:rPr lang="ru-RU" sz="3600" i="0">
                          <a:latin typeface="Cambria Math" panose="02040503050406030204" pitchFamily="18" charset="0"/>
                        </a:rPr>
                        <m:t>=2</m:t>
                      </m:r>
                      <m:sSub>
                        <m:sSub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36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ru-RU" sz="3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sz="36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36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ru-RU" sz="36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sz="3600" i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8440" y="1417320"/>
                <a:ext cx="4630948" cy="646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906462" y="2290465"/>
            <a:ext cx="68762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2</a:t>
            </a:r>
            <a:r>
              <a:rPr lang="ru-RU" sz="3600" dirty="0"/>
              <a:t>. Квадратичная </a:t>
            </a:r>
            <a:r>
              <a:rPr lang="ru-RU" sz="3600" dirty="0"/>
              <a:t>экстраполяция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4291559" y="3203972"/>
                <a:ext cx="594034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60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3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ru-RU" sz="36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ru-RU" sz="360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  <m:r>
                      <a:rPr lang="ru-RU" sz="3600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3600" b="0" i="0" smtClean="0">
                        <a:latin typeface="Cambria Math" panose="02040503050406030204" pitchFamily="18" charset="0"/>
                      </a:rPr>
                      <m:t>3</m:t>
                    </m:r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ru-RU" sz="360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ru-RU" sz="360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ru-RU" sz="360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</m:oMath>
                </a14:m>
                <a:endParaRPr lang="ru-RU" sz="3600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1559" y="3203972"/>
                <a:ext cx="5940344" cy="646331"/>
              </a:xfrm>
              <a:prstGeom prst="rect">
                <a:avLst/>
              </a:prstGeom>
              <a:blipFill rotWithShape="0">
                <a:blip r:embed="rId3"/>
                <a:stretch>
                  <a:fillRect t="-15094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853440" y="4117479"/>
            <a:ext cx="68762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3. Параболическая </a:t>
            </a:r>
            <a:r>
              <a:rPr lang="ru-RU" sz="3600" dirty="0"/>
              <a:t>экстраполяция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4291559" y="5030986"/>
                <a:ext cx="745011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60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3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ru-RU" sz="36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ru-RU" sz="360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  <m:r>
                      <a:rPr lang="ru-RU" sz="3600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3600" b="0" i="0" smtClean="0">
                        <a:latin typeface="Cambria Math" panose="02040503050406030204" pitchFamily="18" charset="0"/>
                      </a:rPr>
                      <m:t>4</m:t>
                    </m:r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ru-RU" sz="360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ru-RU" sz="360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ru-RU" sz="3600" dirty="0" smtClean="0"/>
                  <a:t>+4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</m:oMath>
                </a14:m>
                <a:r>
                  <a:rPr lang="ru-RU" sz="3600" dirty="0" smtClean="0"/>
                  <a:t> 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−3</m:t>
                        </m:r>
                      </m:sub>
                    </m:sSub>
                  </m:oMath>
                </a14:m>
                <a:endParaRPr lang="ru-RU" sz="3600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1559" y="5030986"/>
                <a:ext cx="7450116" cy="646331"/>
              </a:xfrm>
              <a:prstGeom prst="rect">
                <a:avLst/>
              </a:prstGeom>
              <a:blipFill rotWithShape="0">
                <a:blip r:embed="rId4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72762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158</Words>
  <Application>Microsoft Office PowerPoint</Application>
  <PresentationFormat>Широкоэкранный</PresentationFormat>
  <Paragraphs>50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  <vt:lpstr>Интерполяция. Схема Эйткена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Интерполяция. Схема Эйткена</dc:title>
  <dc:creator>Svetlana Unuchek</dc:creator>
  <cp:lastModifiedBy>Svetlana Unuchek</cp:lastModifiedBy>
  <cp:revision>21</cp:revision>
  <dcterms:created xsi:type="dcterms:W3CDTF">2015-12-09T16:10:28Z</dcterms:created>
  <dcterms:modified xsi:type="dcterms:W3CDTF">2015-12-10T20:32:05Z</dcterms:modified>
</cp:coreProperties>
</file>