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6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46B7C-D9A1-405A-888B-B4CEF26073B9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F906-F6FF-4836-977C-8EE96BF83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261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46B7C-D9A1-405A-888B-B4CEF26073B9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F906-F6FF-4836-977C-8EE96BF83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490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46B7C-D9A1-405A-888B-B4CEF26073B9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F906-F6FF-4836-977C-8EE96BF83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655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46B7C-D9A1-405A-888B-B4CEF26073B9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F906-F6FF-4836-977C-8EE96BF83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14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46B7C-D9A1-405A-888B-B4CEF26073B9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F906-F6FF-4836-977C-8EE96BF83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993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46B7C-D9A1-405A-888B-B4CEF26073B9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F906-F6FF-4836-977C-8EE96BF83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39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46B7C-D9A1-405A-888B-B4CEF26073B9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F906-F6FF-4836-977C-8EE96BF83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76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46B7C-D9A1-405A-888B-B4CEF26073B9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F906-F6FF-4836-977C-8EE96BF83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149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46B7C-D9A1-405A-888B-B4CEF26073B9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F906-F6FF-4836-977C-8EE96BF83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61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46B7C-D9A1-405A-888B-B4CEF26073B9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F906-F6FF-4836-977C-8EE96BF83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56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46B7C-D9A1-405A-888B-B4CEF26073B9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F906-F6FF-4836-977C-8EE96BF83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27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46B7C-D9A1-405A-888B-B4CEF26073B9}" type="datetimeFigureOut">
              <a:rPr lang="ru-RU" smtClean="0"/>
              <a:t>12.05.2016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BF906-F6FF-4836-977C-8EE96BF832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83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00729"/>
            <a:ext cx="9144000" cy="6136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/>
                </a:solidFill>
              </a:rPr>
              <a:t>Временные ряды</a:t>
            </a:r>
            <a:endParaRPr lang="ru-RU" dirty="0">
              <a:solidFill>
                <a:schemeClr val="accent5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97565" y="1020417"/>
                <a:ext cx="11436626" cy="5459896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ru-RU" dirty="0" smtClean="0"/>
                  <a:t>Пусть  </a:t>
                </a:r>
                <a:r>
                  <a:rPr lang="en-US" dirty="0" smtClean="0"/>
                  <a:t>Y</a:t>
                </a:r>
                <a:r>
                  <a:rPr lang="ru-RU" dirty="0" smtClean="0"/>
                  <a:t> – фактическое значение;</a:t>
                </a:r>
              </a:p>
              <a:p>
                <a:pPr algn="l"/>
                <a:r>
                  <a:rPr lang="ru-RU" dirty="0"/>
                  <a:t> </a:t>
                </a:r>
                <a:r>
                  <a:rPr lang="ru-RU" dirty="0" smtClean="0"/>
                  <a:t>            Т –</a:t>
                </a:r>
                <a:r>
                  <a:rPr lang="en-US" dirty="0"/>
                  <a:t> </a:t>
                </a:r>
                <a:r>
                  <a:rPr lang="ru-RU" dirty="0" smtClean="0"/>
                  <a:t>трендовое значение</a:t>
                </a:r>
              </a:p>
              <a:p>
                <a:pPr algn="l"/>
                <a:r>
                  <a:rPr lang="ru-RU" dirty="0"/>
                  <a:t> </a:t>
                </a:r>
                <a:r>
                  <a:rPr lang="ru-RU" dirty="0" smtClean="0"/>
                  <a:t>            </a:t>
                </a:r>
                <a:r>
                  <a:rPr lang="en-US" dirty="0" smtClean="0"/>
                  <a:t>S –</a:t>
                </a:r>
                <a:r>
                  <a:rPr lang="ru-RU" dirty="0" smtClean="0"/>
                  <a:t> сезонная вариация</a:t>
                </a:r>
                <a:endParaRPr lang="en-US" dirty="0" smtClean="0"/>
              </a:p>
              <a:p>
                <a:pPr algn="l"/>
                <a:r>
                  <a:rPr lang="en-US" dirty="0"/>
                  <a:t> </a:t>
                </a:r>
                <a:r>
                  <a:rPr lang="en-US" dirty="0" smtClean="0"/>
                  <a:t>            E - </a:t>
                </a:r>
                <a:r>
                  <a:rPr lang="ru-RU" dirty="0" smtClean="0"/>
                  <a:t> ошибка</a:t>
                </a:r>
                <a:endParaRPr lang="en-US" dirty="0" smtClean="0"/>
              </a:p>
              <a:p>
                <a:pPr algn="l"/>
                <a:r>
                  <a:rPr lang="en-US" dirty="0"/>
                  <a:t> </a:t>
                </a:r>
                <a:r>
                  <a:rPr lang="en-US" dirty="0" smtClean="0"/>
                  <a:t>            F - </a:t>
                </a:r>
                <a:r>
                  <a:rPr lang="ru-RU" dirty="0" smtClean="0"/>
                  <a:t> прогнозируемое значение</a:t>
                </a:r>
              </a:p>
              <a:p>
                <a:pPr algn="l"/>
                <a:r>
                  <a:rPr lang="ru-RU" dirty="0" smtClean="0">
                    <a:solidFill>
                      <a:srgbClr val="00B0F0"/>
                    </a:solidFill>
                  </a:rPr>
                  <a:t>Аддитивная модель:   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Y=T+S+E</a:t>
                </a:r>
              </a:p>
              <a:p>
                <a:pPr algn="l"/>
                <a:r>
                  <a:rPr lang="ru-RU" dirty="0" smtClean="0">
                    <a:solidFill>
                      <a:srgbClr val="00B0F0"/>
                    </a:solidFill>
                  </a:rPr>
                  <a:t>Мультипликативная модель   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Y=T▪S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 ▪E</a:t>
                </a:r>
                <a:endParaRPr lang="ru-RU" dirty="0" smtClean="0">
                  <a:solidFill>
                    <a:srgbClr val="00B0F0"/>
                  </a:solidFill>
                </a:endParaRPr>
              </a:p>
              <a:p>
                <a:pPr lvl="0" algn="l"/>
                <a:r>
                  <a:rPr lang="ru-RU" dirty="0">
                    <a:solidFill>
                      <a:srgbClr val="7030A0"/>
                    </a:solidFill>
                  </a:rPr>
                  <a:t>Метод экспоненциального сглаживания</a:t>
                </a:r>
                <a:r>
                  <a:rPr lang="ru-RU" dirty="0"/>
                  <a:t>: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 smtClean="0">
                            <a:solidFill>
                              <a:srgbClr val="7030A0"/>
                            </a:solidFill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7030A0"/>
                            </a:solidFill>
                          </a:rPr>
                          <m:t>𝐹</m:t>
                        </m:r>
                      </m:e>
                      <m:sub>
                        <m:r>
                          <a:rPr lang="en-US" sz="2800" i="1">
                            <a:solidFill>
                              <a:srgbClr val="7030A0"/>
                            </a:solidFill>
                          </a:rPr>
                          <m:t>𝑡</m:t>
                        </m:r>
                        <m:r>
                          <a:rPr lang="ru-RU" sz="2800" i="1">
                            <a:solidFill>
                              <a:srgbClr val="7030A0"/>
                            </a:solidFill>
                          </a:rPr>
                          <m:t>+1</m:t>
                        </m:r>
                      </m:sub>
                    </m:sSub>
                    <m:r>
                      <a:rPr lang="ru-RU" sz="2800" i="1">
                        <a:solidFill>
                          <a:srgbClr val="7030A0"/>
                        </a:solidFill>
                      </a:rPr>
                      <m:t>=∝∙</m:t>
                    </m:r>
                    <m:sSub>
                      <m:sSubPr>
                        <m:ctrlPr>
                          <a:rPr lang="ru-RU" sz="2800" i="1">
                            <a:solidFill>
                              <a:srgbClr val="7030A0"/>
                            </a:solidFill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7030A0"/>
                            </a:solidFill>
                          </a:rPr>
                          <m:t>𝑌</m:t>
                        </m:r>
                      </m:e>
                      <m:sub>
                        <m:r>
                          <a:rPr lang="en-US" sz="2800" i="1">
                            <a:solidFill>
                              <a:srgbClr val="7030A0"/>
                            </a:solidFill>
                          </a:rPr>
                          <m:t>𝑡</m:t>
                        </m:r>
                      </m:sub>
                    </m:sSub>
                    <m:r>
                      <a:rPr lang="ru-RU" sz="2800" i="1">
                        <a:solidFill>
                          <a:srgbClr val="7030A0"/>
                        </a:solidFill>
                      </a:rPr>
                      <m:t>+</m:t>
                    </m:r>
                    <m:d>
                      <m:dPr>
                        <m:ctrlPr>
                          <a:rPr lang="ru-RU" sz="2800" i="1">
                            <a:solidFill>
                              <a:srgbClr val="7030A0"/>
                            </a:solidFill>
                          </a:rPr>
                        </m:ctrlPr>
                      </m:dPr>
                      <m:e>
                        <m:r>
                          <a:rPr lang="ru-RU" sz="2800" i="1">
                            <a:solidFill>
                              <a:srgbClr val="7030A0"/>
                            </a:solidFill>
                          </a:rPr>
                          <m:t>1−</m:t>
                        </m:r>
                        <m:r>
                          <a:rPr lang="en-US" sz="2800" i="1">
                            <a:solidFill>
                              <a:srgbClr val="7030A0"/>
                            </a:solidFill>
                          </a:rPr>
                          <m:t>𝛼</m:t>
                        </m:r>
                      </m:e>
                    </m:d>
                    <m:r>
                      <a:rPr lang="ru-RU" sz="2800" i="1">
                        <a:solidFill>
                          <a:srgbClr val="7030A0"/>
                        </a:solidFill>
                      </a:rPr>
                      <m:t>∙</m:t>
                    </m:r>
                    <m:sSub>
                      <m:sSubPr>
                        <m:ctrlPr>
                          <a:rPr lang="ru-RU" sz="2800" i="1">
                            <a:solidFill>
                              <a:srgbClr val="7030A0"/>
                            </a:solidFill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7030A0"/>
                            </a:solidFill>
                          </a:rPr>
                          <m:t>𝐹</m:t>
                        </m:r>
                      </m:e>
                      <m:sub>
                        <m:r>
                          <a:rPr lang="en-US" sz="2800" i="1">
                            <a:solidFill>
                              <a:srgbClr val="7030A0"/>
                            </a:solidFill>
                          </a:rPr>
                          <m:t>𝑡</m:t>
                        </m:r>
                      </m:sub>
                    </m:sSub>
                  </m:oMath>
                </a14:m>
                <a:r>
                  <a:rPr lang="ru-RU" dirty="0"/>
                  <a:t> </a:t>
                </a:r>
                <a:r>
                  <a:rPr lang="ru-RU" dirty="0" smtClean="0">
                    <a:solidFill>
                      <a:srgbClr val="7030A0"/>
                    </a:solidFill>
                  </a:rPr>
                  <a:t> , </a:t>
                </a:r>
                <a14:m>
                  <m:oMath xmlns:m="http://schemas.openxmlformats.org/officeDocument/2006/math">
                    <m:r>
                      <a:rPr lang="ru-RU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ru-RU" i="1">
                        <a:solidFill>
                          <a:srgbClr val="7030A0"/>
                        </a:solidFill>
                      </a:rPr>
                      <m:t>𝛼</m:t>
                    </m:r>
                    <m:r>
                      <a:rPr lang="ru-RU" i="1">
                        <a:solidFill>
                          <a:srgbClr val="7030A0"/>
                        </a:solidFill>
                      </a:rPr>
                      <m:t> ∈</m:t>
                    </m:r>
                    <m:d>
                      <m:dPr>
                        <m:ctrlPr>
                          <a:rPr lang="ru-RU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i="1">
                            <a:solidFill>
                              <a:srgbClr val="7030A0"/>
                            </a:solidFill>
                          </a:rPr>
                          <m:t>0;1</m:t>
                        </m:r>
                      </m:e>
                    </m:d>
                  </m:oMath>
                </a14:m>
                <a:endParaRPr lang="ru-RU" dirty="0" smtClean="0"/>
              </a:p>
              <a:p>
                <a:pPr lvl="0" algn="l"/>
                <a:r>
                  <a:rPr lang="ru-RU" dirty="0">
                    <a:solidFill>
                      <a:srgbClr val="7030A0"/>
                    </a:solidFill>
                  </a:rPr>
                  <a:t>Метод экспоненциального сглаживания с поправкой на тренд</a:t>
                </a:r>
                <a:r>
                  <a:rPr lang="ru-RU" dirty="0"/>
                  <a:t>: </a:t>
                </a:r>
              </a:p>
              <a:p>
                <a:r>
                  <a:rPr lang="ru-RU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solidFill>
                              <a:srgbClr val="7030A0"/>
                            </a:solidFill>
                          </a:rPr>
                        </m:ctrlPr>
                      </m:sSubPr>
                      <m:e>
                        <m:r>
                          <a:rPr lang="ru-RU" i="1">
                            <a:solidFill>
                              <a:srgbClr val="7030A0"/>
                            </a:solidFill>
                          </a:rPr>
                          <m:t>𝐹𝐼𝑇</m:t>
                        </m:r>
                      </m:e>
                      <m:sub>
                        <m:r>
                          <a:rPr lang="ru-RU" i="1">
                            <a:solidFill>
                              <a:srgbClr val="7030A0"/>
                            </a:solidFill>
                          </a:rPr>
                          <m:t>𝑡</m:t>
                        </m:r>
                      </m:sub>
                    </m:sSub>
                    <m:r>
                      <a:rPr lang="ru-RU" i="1">
                        <a:solidFill>
                          <a:srgbClr val="7030A0"/>
                        </a:solidFill>
                      </a:rPr>
                      <m:t>=</m:t>
                    </m:r>
                    <m:sSub>
                      <m:sSubPr>
                        <m:ctrlPr>
                          <a:rPr lang="ru-RU" i="1">
                            <a:solidFill>
                              <a:srgbClr val="7030A0"/>
                            </a:solidFill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7030A0"/>
                            </a:solidFill>
                          </a:rPr>
                          <m:t>𝐹</m:t>
                        </m:r>
                      </m:e>
                      <m:sub>
                        <m:r>
                          <a:rPr lang="ru-RU" i="1">
                            <a:solidFill>
                              <a:srgbClr val="7030A0"/>
                            </a:solidFill>
                          </a:rPr>
                          <m:t>𝑡</m:t>
                        </m:r>
                      </m:sub>
                    </m:sSub>
                    <m:r>
                      <a:rPr lang="ru-RU" i="1">
                        <a:solidFill>
                          <a:srgbClr val="7030A0"/>
                        </a:solidFill>
                      </a:rPr>
                      <m:t>+</m:t>
                    </m:r>
                    <m:sSub>
                      <m:sSubPr>
                        <m:ctrlPr>
                          <a:rPr lang="ru-RU" i="1">
                            <a:solidFill>
                              <a:srgbClr val="7030A0"/>
                            </a:solidFill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7030A0"/>
                            </a:solidFill>
                          </a:rPr>
                          <m:t>𝑇</m:t>
                        </m:r>
                      </m:e>
                      <m:sub>
                        <m:r>
                          <a:rPr lang="ru-RU" i="1">
                            <a:solidFill>
                              <a:srgbClr val="7030A0"/>
                            </a:solidFill>
                          </a:rPr>
                          <m:t>𝑡</m:t>
                        </m:r>
                      </m:sub>
                    </m:sSub>
                  </m:oMath>
                </a14:m>
                <a:r>
                  <a:rPr lang="ru-RU" dirty="0">
                    <a:solidFill>
                      <a:srgbClr val="7030A0"/>
                    </a:solidFill>
                  </a:rPr>
                  <a:t>,   </a:t>
                </a:r>
                <a:r>
                  <a:rPr lang="ru-RU" dirty="0" smtClean="0">
                    <a:solidFill>
                      <a:srgbClr val="7030A0"/>
                    </a:solidFill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rgbClr val="7030A0"/>
                            </a:solidFill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7030A0"/>
                            </a:solidFill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solidFill>
                              <a:srgbClr val="7030A0"/>
                            </a:solidFill>
                          </a:rPr>
                          <m:t>𝑡</m:t>
                        </m:r>
                      </m:sub>
                    </m:sSub>
                    <m:r>
                      <a:rPr lang="ru-RU" i="1">
                        <a:solidFill>
                          <a:srgbClr val="7030A0"/>
                        </a:solidFill>
                      </a:rPr>
                      <m:t>=(1−∙</m:t>
                    </m:r>
                    <m:r>
                      <a:rPr lang="ru-RU" i="1">
                        <a:solidFill>
                          <a:srgbClr val="7030A0"/>
                        </a:solidFill>
                      </a:rPr>
                      <m:t>𝛽</m:t>
                    </m:r>
                    <m:r>
                      <a:rPr lang="ru-RU" i="1">
                        <a:solidFill>
                          <a:srgbClr val="7030A0"/>
                        </a:solidFill>
                      </a:rPr>
                      <m:t>)</m:t>
                    </m:r>
                    <m:sSub>
                      <m:sSubPr>
                        <m:ctrlPr>
                          <a:rPr lang="ru-RU" i="1">
                            <a:solidFill>
                              <a:srgbClr val="7030A0"/>
                            </a:solidFill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7030A0"/>
                            </a:solidFill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solidFill>
                              <a:srgbClr val="7030A0"/>
                            </a:solidFill>
                          </a:rPr>
                          <m:t>𝑡</m:t>
                        </m:r>
                        <m:r>
                          <a:rPr lang="ru-RU" i="1">
                            <a:solidFill>
                              <a:srgbClr val="7030A0"/>
                            </a:solidFill>
                          </a:rPr>
                          <m:t>−1</m:t>
                        </m:r>
                      </m:sub>
                    </m:sSub>
                    <m:r>
                      <a:rPr lang="ru-RU" i="1">
                        <a:solidFill>
                          <a:srgbClr val="7030A0"/>
                        </a:solidFill>
                      </a:rPr>
                      <m:t>+</m:t>
                    </m:r>
                    <m:r>
                      <a:rPr lang="ru-RU" i="1">
                        <a:solidFill>
                          <a:srgbClr val="7030A0"/>
                        </a:solidFill>
                      </a:rPr>
                      <m:t>𝛽</m:t>
                    </m:r>
                    <m:d>
                      <m:dPr>
                        <m:ctrlPr>
                          <a:rPr lang="ru-RU" i="1">
                            <a:solidFill>
                              <a:srgbClr val="7030A0"/>
                            </a:solidFill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i="1">
                                <a:solidFill>
                                  <a:srgbClr val="7030A0"/>
                                </a:solidFill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7030A0"/>
                                </a:solidFill>
                              </a:rPr>
                              <m:t>𝐹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7030A0"/>
                                </a:solidFill>
                              </a:rPr>
                              <m:t>𝑡</m:t>
                            </m:r>
                          </m:sub>
                        </m:sSub>
                        <m:r>
                          <a:rPr lang="ru-RU" i="1">
                            <a:solidFill>
                              <a:srgbClr val="7030A0"/>
                            </a:solidFill>
                          </a:rPr>
                          <m:t>−</m:t>
                        </m:r>
                        <m:sSub>
                          <m:sSubPr>
                            <m:ctrlPr>
                              <a:rPr lang="ru-RU" i="1">
                                <a:solidFill>
                                  <a:srgbClr val="7030A0"/>
                                </a:solidFill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7030A0"/>
                                </a:solidFill>
                              </a:rPr>
                              <m:t>𝐹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7030A0"/>
                                </a:solidFill>
                              </a:rPr>
                              <m:t>𝑡</m:t>
                            </m:r>
                            <m:r>
                              <a:rPr lang="ru-RU" i="1">
                                <a:solidFill>
                                  <a:srgbClr val="7030A0"/>
                                </a:solidFill>
                              </a:rPr>
                              <m:t>−1</m:t>
                            </m:r>
                          </m:sub>
                        </m:sSub>
                      </m:e>
                    </m:d>
                  </m:oMath>
                </a14:m>
                <a:r>
                  <a:rPr lang="ru-RU" dirty="0">
                    <a:solidFill>
                      <a:srgbClr val="7030A0"/>
                    </a:solidFill>
                  </a:rPr>
                  <a:t>  ,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7030A0"/>
                        </a:solidFill>
                      </a:rPr>
                      <m:t>𝛼</m:t>
                    </m:r>
                    <m:r>
                      <a:rPr lang="ru-RU" i="1">
                        <a:solidFill>
                          <a:srgbClr val="7030A0"/>
                        </a:solidFill>
                      </a:rPr>
                      <m:t> ∈</m:t>
                    </m:r>
                    <m:d>
                      <m:dPr>
                        <m:ctrlPr>
                          <a:rPr lang="ru-RU" i="1">
                            <a:solidFill>
                              <a:srgbClr val="7030A0"/>
                            </a:solidFill>
                          </a:rPr>
                        </m:ctrlPr>
                      </m:dPr>
                      <m:e>
                        <m:r>
                          <a:rPr lang="ru-RU" i="1">
                            <a:solidFill>
                              <a:srgbClr val="7030A0"/>
                            </a:solidFill>
                          </a:rPr>
                          <m:t>0;1</m:t>
                        </m:r>
                      </m:e>
                    </m:d>
                    <m:r>
                      <a:rPr lang="ru-RU" i="1">
                        <a:solidFill>
                          <a:srgbClr val="7030A0"/>
                        </a:solidFill>
                      </a:rPr>
                      <m:t>;  </m:t>
                    </m:r>
                    <m:r>
                      <a:rPr lang="ru-RU" i="1">
                        <a:solidFill>
                          <a:srgbClr val="7030A0"/>
                        </a:solidFill>
                      </a:rPr>
                      <m:t>𝛽</m:t>
                    </m:r>
                    <m:r>
                      <a:rPr lang="ru-RU" i="1">
                        <a:solidFill>
                          <a:srgbClr val="7030A0"/>
                        </a:solidFill>
                      </a:rPr>
                      <m:t>∈</m:t>
                    </m:r>
                    <m:d>
                      <m:dPr>
                        <m:ctrlPr>
                          <a:rPr lang="ru-RU" i="1">
                            <a:solidFill>
                              <a:srgbClr val="7030A0"/>
                            </a:solidFill>
                          </a:rPr>
                        </m:ctrlPr>
                      </m:dPr>
                      <m:e>
                        <m:r>
                          <a:rPr lang="ru-RU" i="1">
                            <a:solidFill>
                              <a:srgbClr val="7030A0"/>
                            </a:solidFill>
                          </a:rPr>
                          <m:t>0;1</m:t>
                        </m:r>
                      </m:e>
                    </m:d>
                  </m:oMath>
                </a14:m>
                <a:endParaRPr lang="ru-RU" dirty="0"/>
              </a:p>
              <a:p>
                <a:pPr algn="l"/>
                <a:endParaRPr lang="en-US" dirty="0" smtClean="0">
                  <a:solidFill>
                    <a:srgbClr val="00B0F0"/>
                  </a:solidFill>
                </a:endParaRPr>
              </a:p>
              <a:p>
                <a:pPr algn="l"/>
                <a:endParaRPr lang="ru-RU" dirty="0"/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97565" y="1020417"/>
                <a:ext cx="11436626" cy="5459896"/>
              </a:xfrm>
              <a:blipFill rotWithShape="0">
                <a:blip r:embed="rId2"/>
                <a:stretch>
                  <a:fillRect l="-800" t="-15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007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42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Тема Office</vt:lpstr>
      <vt:lpstr>Временные ряды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Временные ряды</dc:title>
  <dc:creator>Svetlana Unuchek</dc:creator>
  <cp:lastModifiedBy>Svetlana Unuchek</cp:lastModifiedBy>
  <cp:revision>3</cp:revision>
  <dcterms:created xsi:type="dcterms:W3CDTF">2016-05-12T15:58:33Z</dcterms:created>
  <dcterms:modified xsi:type="dcterms:W3CDTF">2016-05-12T16:33:47Z</dcterms:modified>
</cp:coreProperties>
</file>